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ags/tag1.xml" ContentType="application/vnd.openxmlformats-officedocument.presentationml.tags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tags/tag4.xml" ContentType="application/vnd.openxmlformats-officedocument.presentationml.tags+xml"/>
  <Override PartName="/ppt/notesSlides/notesSlide2.xml" ContentType="application/vnd.openxmlformats-officedocument.presentationml.notesSlide+xml"/>
  <Override PartName="/ppt/tags/tag5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17"/>
  </p:notesMasterIdLst>
  <p:sldIdLst>
    <p:sldId id="257" r:id="rId2"/>
    <p:sldId id="258" r:id="rId3"/>
    <p:sldId id="285" r:id="rId4"/>
    <p:sldId id="298" r:id="rId5"/>
    <p:sldId id="269" r:id="rId6"/>
    <p:sldId id="270" r:id="rId7"/>
    <p:sldId id="271" r:id="rId8"/>
    <p:sldId id="289" r:id="rId9"/>
    <p:sldId id="273" r:id="rId10"/>
    <p:sldId id="274" r:id="rId11"/>
    <p:sldId id="275" r:id="rId12"/>
    <p:sldId id="277" r:id="rId13"/>
    <p:sldId id="278" r:id="rId14"/>
    <p:sldId id="282" r:id="rId15"/>
    <p:sldId id="280" r:id="rId16"/>
  </p:sldIdLst>
  <p:sldSz cx="12192000" cy="6858000"/>
  <p:notesSz cx="6858000" cy="9144000"/>
  <p:embeddedFontLst>
    <p:embeddedFont>
      <p:font typeface="Arial Nova Light" panose="020B0304020202020204" pitchFamily="34" charset="0"/>
      <p:regular r:id="rId18"/>
      <p:italic r:id="rId19"/>
    </p:embeddedFont>
    <p:embeddedFont>
      <p:font typeface="a늘봄" panose="02020600000000000000" pitchFamily="18" charset="-127"/>
      <p:regular r:id="rId20"/>
    </p:embeddedFont>
    <p:embeddedFont>
      <p:font typeface="a타이틀고딕1" panose="02020600000000000000" pitchFamily="18" charset="-127"/>
      <p:regular r:id="rId21"/>
    </p:embeddedFont>
    <p:embeddedFont>
      <p:font typeface="a타이틀고딕2" panose="02020600000000000000" pitchFamily="18" charset="-127"/>
      <p:regular r:id="rId22"/>
    </p:embeddedFont>
    <p:embeddedFont>
      <p:font typeface="a타이틀고딕3" panose="02020600000000000000" pitchFamily="18" charset="-127"/>
      <p:regular r:id="rId23"/>
    </p:embeddedFont>
    <p:embeddedFont>
      <p:font typeface="a타이틀고딕4" panose="02020600000000000000" pitchFamily="18" charset="-127"/>
      <p:regular r:id="rId24"/>
    </p:embeddedFont>
    <p:embeddedFont>
      <p:font typeface="G마켓 산스 Bold" panose="02000000000000000000" pitchFamily="50" charset="-127"/>
      <p:regular r:id="rId25"/>
    </p:embeddedFont>
    <p:embeddedFont>
      <p:font typeface="G마켓 산스 Medium" panose="02000000000000000000" pitchFamily="50" charset="-127"/>
      <p:regular r:id="rId26"/>
    </p:embeddedFont>
    <p:embeddedFont>
      <p:font typeface="G마켓 산스 TTF Bold" panose="02000000000000000000" pitchFamily="2" charset="-127"/>
      <p:bold r:id="rId27"/>
    </p:embeddedFont>
    <p:embeddedFont>
      <p:font typeface="G마켓 산스 TTF Medium" panose="02000000000000000000" pitchFamily="2" charset="-127"/>
      <p:regular r:id="rId28"/>
    </p:embeddedFont>
    <p:embeddedFont>
      <p:font typeface="맑은 고딕" panose="020B0503020000020004" pitchFamily="50" charset="-127"/>
      <p:regular r:id="rId29"/>
      <p:bold r:id="rId3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00"/>
    <a:srgbClr val="FFE494"/>
    <a:srgbClr val="FF9D01"/>
    <a:srgbClr val="FFC669"/>
    <a:srgbClr val="FFC611"/>
    <a:srgbClr val="FFD966"/>
    <a:srgbClr val="F9F9F9"/>
    <a:srgbClr val="FFD65A"/>
    <a:srgbClr val="3A9FE6"/>
    <a:srgbClr val="2C88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D194F35-3094-43B9-8193-13F5990F1C1D}" v="920" dt="2022-09-22T18:27:36.57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548" autoAdjust="0"/>
    <p:restoredTop sz="94660"/>
  </p:normalViewPr>
  <p:slideViewPr>
    <p:cSldViewPr snapToGrid="0">
      <p:cViewPr varScale="1">
        <p:scale>
          <a:sx n="82" d="100"/>
          <a:sy n="82" d="100"/>
        </p:scale>
        <p:origin x="110" y="91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microsoft.com/office/2015/10/relationships/revisionInfo" Target="revisionInfo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8.3767224409448823E-2"/>
          <c:y val="4.0332510158794514E-2"/>
          <c:w val="0.89123277559055114"/>
          <c:h val="0.86831018575020136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대구시 결식아동 수</c:v>
                </c:pt>
              </c:strCache>
            </c:strRef>
          </c:tx>
          <c:spPr>
            <a:ln w="41275" cap="rnd">
              <a:solidFill>
                <a:srgbClr val="FF9D01"/>
              </a:solidFill>
              <a:round/>
              <a:tailEnd w="lg" len="med"/>
            </a:ln>
            <a:effectLst/>
          </c:spPr>
          <c:marker>
            <c:symbol val="none"/>
          </c:marker>
          <c:dPt>
            <c:idx val="2"/>
            <c:marker>
              <c:symbol val="none"/>
            </c:marker>
            <c:bubble3D val="0"/>
            <c:spPr>
              <a:ln w="41275" cap="rnd">
                <a:solidFill>
                  <a:srgbClr val="FF9D01"/>
                </a:solidFill>
                <a:round/>
                <a:tailEnd type="triangle" w="lg" len="med"/>
              </a:ln>
              <a:effectLst/>
            </c:spPr>
            <c:extLst>
              <c:ext xmlns:c16="http://schemas.microsoft.com/office/drawing/2014/chart" uri="{C3380CC4-5D6E-409C-BE32-E72D297353CC}">
                <c16:uniqueId val="{00000003-1FD0-434E-BACC-DFE6A3CADE9D}"/>
              </c:ext>
            </c:extLst>
          </c:dPt>
          <c:cat>
            <c:strRef>
              <c:f>Sheet1!$A$2:$A$4</c:f>
              <c:strCache>
                <c:ptCount val="3"/>
                <c:pt idx="0">
                  <c:v>2019년</c:v>
                </c:pt>
                <c:pt idx="1">
                  <c:v>2020년</c:v>
                </c:pt>
                <c:pt idx="2">
                  <c:v>2021년</c:v>
                </c:pt>
              </c:strCache>
            </c:strRef>
          </c:cat>
          <c:val>
            <c:numRef>
              <c:f>Sheet1!$B$2:$B$4</c:f>
              <c:numCache>
                <c:formatCode>#,##0_ </c:formatCode>
                <c:ptCount val="3"/>
                <c:pt idx="0">
                  <c:v>13750</c:v>
                </c:pt>
                <c:pt idx="1">
                  <c:v>14150</c:v>
                </c:pt>
                <c:pt idx="2">
                  <c:v>14950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FD0-434E-BACC-DFE6A3CADE9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76076015"/>
        <c:axId val="476073103"/>
      </c:lineChart>
      <c:catAx>
        <c:axId val="47607601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+mn-cs"/>
              </a:defRPr>
            </a:pPr>
            <a:endParaRPr lang="ko-KR"/>
          </a:p>
        </c:txPr>
        <c:crossAx val="476073103"/>
        <c:crosses val="autoZero"/>
        <c:auto val="1"/>
        <c:lblAlgn val="ctr"/>
        <c:lblOffset val="100"/>
        <c:noMultiLvlLbl val="0"/>
      </c:catAx>
      <c:valAx>
        <c:axId val="47607310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+mn-cs"/>
              </a:defRPr>
            </a:pPr>
            <a:endParaRPr lang="ko-KR"/>
          </a:p>
        </c:txPr>
        <c:crossAx val="476076015"/>
        <c:crosses val="autoZero"/>
        <c:crossBetween val="between"/>
        <c:majorUnit val="300"/>
      </c:valAx>
      <c:spPr>
        <a:noFill/>
        <a:ln>
          <a:noFill/>
        </a:ln>
        <a:effectLst>
          <a:softEdge rad="127000"/>
        </a:effectLst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>
      <a:outerShdw blurRad="190500" dist="12700" dir="8100000" sy="-23000" kx="800400" algn="br" rotWithShape="0">
        <a:schemeClr val="bg1">
          <a:lumMod val="65000"/>
          <a:alpha val="20000"/>
        </a:schemeClr>
      </a:outerShdw>
    </a:effectLst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E606-467D-9A82-05FA0686AB9F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E606-467D-9A82-05FA0686AB9F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E606-467D-9A82-05FA0686AB9F}"/>
              </c:ext>
            </c:extLst>
          </c:dPt>
          <c:dPt>
            <c:idx val="3"/>
            <c:bubble3D val="0"/>
            <c:spPr>
              <a:gradFill rotWithShape="1">
                <a:gsLst>
                  <a:gs pos="0">
                    <a:schemeClr val="accent4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E606-467D-9A82-05FA0686AB9F}"/>
              </c:ext>
            </c:extLst>
          </c:dPt>
          <c:dPt>
            <c:idx val="4"/>
            <c:bubble3D val="0"/>
            <c:spPr>
              <a:gradFill rotWithShape="1">
                <a:gsLst>
                  <a:gs pos="0">
                    <a:schemeClr val="accent5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5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5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9-E606-467D-9A82-05FA0686AB9F}"/>
              </c:ext>
            </c:extLst>
          </c:dPt>
          <c:dPt>
            <c:idx val="5"/>
            <c:bubble3D val="0"/>
            <c:spPr>
              <a:gradFill rotWithShape="1">
                <a:gsLst>
                  <a:gs pos="0">
                    <a:schemeClr val="accent6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6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6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B-E606-467D-9A82-05FA0686AB9F}"/>
              </c:ext>
            </c:extLst>
          </c:dPt>
          <c:dPt>
            <c:idx val="6"/>
            <c:bubble3D val="0"/>
            <c:spPr>
              <a:gradFill rotWithShape="1">
                <a:gsLst>
                  <a:gs pos="0">
                    <a:schemeClr val="accent1">
                      <a:lumMod val="6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lumMod val="6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6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D-E606-467D-9A82-05FA0686AB9F}"/>
              </c:ext>
            </c:extLst>
          </c:dPt>
          <c:cat>
            <c:strRef>
              <c:f>Sheet1!$A$2:$A$8</c:f>
              <c:strCache>
                <c:ptCount val="7"/>
                <c:pt idx="0">
                  <c:v>편의점</c:v>
                </c:pt>
                <c:pt idx="1">
                  <c:v>분식</c:v>
                </c:pt>
                <c:pt idx="2">
                  <c:v>한식</c:v>
                </c:pt>
                <c:pt idx="3">
                  <c:v>중식</c:v>
                </c:pt>
                <c:pt idx="4">
                  <c:v>빵</c:v>
                </c:pt>
                <c:pt idx="5">
                  <c:v>사용하지 않음</c:v>
                </c:pt>
                <c:pt idx="6">
                  <c:v>기타</c:v>
                </c:pt>
              </c:strCache>
            </c:strRef>
          </c:cat>
          <c:val>
            <c:numRef>
              <c:f>Sheet1!$B$2:$B$8</c:f>
              <c:numCache>
                <c:formatCode>0.00%</c:formatCode>
                <c:ptCount val="7"/>
                <c:pt idx="0">
                  <c:v>0.50900000000000001</c:v>
                </c:pt>
                <c:pt idx="1">
                  <c:v>0.189</c:v>
                </c:pt>
                <c:pt idx="2" formatCode="0%">
                  <c:v>0.03</c:v>
                </c:pt>
                <c:pt idx="3" formatCode="0%">
                  <c:v>0.03</c:v>
                </c:pt>
                <c:pt idx="4">
                  <c:v>7.4999999999999997E-2</c:v>
                </c:pt>
                <c:pt idx="5">
                  <c:v>7.4999999999999997E-2</c:v>
                </c:pt>
                <c:pt idx="6">
                  <c:v>7.4999999999999997E-2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A6A-4D72-828D-261ADA5FCEA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defRPr>
            </a:pPr>
            <a:endParaRPr lang="ko-KR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defRPr>
            </a:pPr>
            <a:endParaRPr lang="ko-KR"/>
          </a:p>
        </c:txPr>
      </c:legendEntry>
      <c:legendEntry>
        <c:idx val="2"/>
        <c:txPr>
          <a:bodyPr rot="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defRPr>
            </a:pPr>
            <a:endParaRPr lang="ko-KR"/>
          </a:p>
        </c:txPr>
      </c:legendEntry>
      <c:legendEntry>
        <c:idx val="3"/>
        <c:txPr>
          <a:bodyPr rot="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defRPr>
            </a:pPr>
            <a:endParaRPr lang="ko-KR"/>
          </a:p>
        </c:txPr>
      </c:legendEntry>
      <c:legendEntry>
        <c:idx val="4"/>
        <c:txPr>
          <a:bodyPr rot="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defRPr>
            </a:pPr>
            <a:endParaRPr lang="ko-KR"/>
          </a:p>
        </c:txPr>
      </c:legendEntry>
      <c:legendEntry>
        <c:idx val="5"/>
        <c:txPr>
          <a:bodyPr rot="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defRPr>
            </a:pPr>
            <a:endParaRPr lang="ko-KR"/>
          </a:p>
        </c:txPr>
      </c:legendEntry>
      <c:legendEntry>
        <c:idx val="6"/>
        <c:txPr>
          <a:bodyPr rot="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defRPr>
            </a:pPr>
            <a:endParaRPr lang="ko-KR"/>
          </a:p>
        </c:txPr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dPt>
            <c:idx val="0"/>
            <c:bubble3D val="0"/>
            <c:explosion val="8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E212-4B04-8728-6A17B1671C58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46BA-4E61-9151-A537F23B222B}"/>
              </c:ext>
            </c:extLst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아니요</c:v>
                </c:pt>
                <c:pt idx="1">
                  <c:v>예</c:v>
                </c:pt>
              </c:strCache>
            </c:strRef>
          </c:cat>
          <c:val>
            <c:numRef>
              <c:f>Sheet1!$B$2:$B$3</c:f>
              <c:numCache>
                <c:formatCode>0.00%</c:formatCode>
                <c:ptCount val="2"/>
                <c:pt idx="0">
                  <c:v>0.79200000000000004</c:v>
                </c:pt>
                <c:pt idx="1">
                  <c:v>0.20799999999999999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212-4B04-8728-6A17B1671C58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defRPr>
            </a:pPr>
            <a:endParaRPr lang="ko-KR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defRPr>
            </a:pPr>
            <a:endParaRPr lang="ko-KR"/>
          </a:p>
        </c:txPr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4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34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0-24T15:28:19.60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1,'5496'0,"-5470"0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0-24T15:28:29.27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1,'2448'0,"-2429"0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0-24T15:28:36.04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0,'1678'0,"-1886"0,186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0-24T15:28:44.93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1,'8436'0,"-8452"0,-3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D1ABA4-1EF9-462C-B29B-6990385900B8}" type="datetimeFigureOut">
              <a:rPr lang="ko-KR" altLang="en-US" smtClean="0"/>
              <a:t>2023-02-15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8443AC-B86A-4E74-9D1D-8459A9B33B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15244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C26EC3-844A-4B67-833E-06257A7425BA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14504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C26EC3-844A-4B67-833E-06257A7425BA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77072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C26EC3-844A-4B67-833E-06257A7425BA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67889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C26EC3-844A-4B67-833E-06257A7425BA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4450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112318-F619-4488-8B6E-2F5F2426A6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8BEE6BB-9A5F-4E9F-9F1C-6D46BE01A3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2D9A51D-A948-4CB8-A9EB-5A26520C8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2023-02-15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4374BBD-0B82-4658-B13D-088F0E4D0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1AAA67-696A-4836-A10B-FF164C3AF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28642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43AEE1-28CA-46D2-81F5-CD34E4F9E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738FEC2-4BF0-4A45-9297-EE9B2E45E5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BEDBAD0-D342-4544-94B8-122B3BDBF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2023-02-15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D70FE0D-ACBA-4806-9F35-4EB786E86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F3119A-4AE1-408F-B8AD-4428B0060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23418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0B3D2AB-E650-41C2-B6FB-5398A5C196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92D6516-8F93-4221-97F7-E01D89EE51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D86CB26-A349-496A-B48B-A7B891172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2023-02-15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2E726FD-A739-41D5-96BA-467036392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FAE18D-FED5-4070-8B76-811D76CCE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06539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C6958D-28E5-4CC8-8C48-52A02A1BC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8E03031-827B-4AC7-B564-384C161774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C19838-69C9-49EB-9B51-549106E9B8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2023-02-15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C26852C-90C9-4502-A697-363CF824C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7509D0-CCBD-406A-9D4E-6845657BB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8860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EF73EF-188B-4B17-B08F-D30E80C30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D7DD2CA-F9BF-47A8-9D27-757556FD1C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78A1FB-ABBF-480D-AC6C-9BB1AEF97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2023-02-15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384247E-1D11-4A19-BDDF-E157A205B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24EC815-B6FC-4BDE-910C-F8015ED4A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9273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DAEB91-29AA-4ACC-BDCF-960470FCA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56B0E51-7DC0-45B6-8306-D8167F5CB7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7CB78CC-8798-4261-B4B1-60B4C54377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9594384-5734-4FC8-928A-E1641354A1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2023-02-15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82301C0-6908-48C0-8957-C8B3F4594C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07DD8FE-7741-412F-947D-7A7079F48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2298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D6DFD1-B640-4CC6-A759-6C7981C5C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5B2A237-7572-46BD-9502-829F6C0AD4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1AE9732-B570-4506-BDA6-0AB39D4536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289407D-7DA6-4293-A426-38DF9B2116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239549F-370A-4671-B1BB-79655CC6CB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86D9E62-97AA-41F8-B69B-6CD691CF0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2023-02-15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41D3FC0-561B-4DE4-AA99-9DB56EC6B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D0040F2-99C5-450C-9966-5D00290EB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06961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E337C1-8281-4F6E-9A31-EBE388C3C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0EA4B32-9135-4223-8DE6-887D27434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2023-02-15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407FC83-8D70-48DB-8681-08CFD9C0D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8FC15EC-BCCB-4B82-A94C-FABC63DF6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31714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B9F9692-5462-4439-80C8-B7E337FC9A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2023-02-15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4CA042D-EBC0-437C-A819-521611A54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2415CDA-0D1F-49BD-8381-21C3BEFD5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46066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6F10D4-8D29-48C2-ADF0-92316E2C8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BBA3CD3-DE79-4260-873A-FEDE5C678F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19C6BD2-52A1-4155-9D55-1D847772EA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82A3511-0B13-4D97-937C-07365FBAD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2023-02-15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4C805B4-20AF-4A3C-B131-E1D9FFBB0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9C705FC-2895-472A-B6FD-C2434624B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14975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00D820-915B-4802-8C2E-FF7CA967E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0CF9849-20D0-417A-99C8-099DF39939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44A7754-54E7-4123-8C5E-1B05B517B5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AFFF3F1-9632-4E06-BAB7-312343416A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2023-02-15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23D6B1-934F-4B4D-9E4F-5AE9E873C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157FDD5-2092-4E16-8E7C-1CCA4719C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03812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4C8B562-0886-4274-876D-59EFAAAE2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1799B9E-1CD2-4A09-9ACC-2FA1C62D7A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A0C5B4-9399-4A5E-8DEE-54436B1EC8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2023-02-15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5B2B9FF-C0C5-4E9E-A76A-AF0745E2D8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992FE0-2D01-4365-9F95-1FF838BCEF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09863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svg"/><Relationship Id="rId4" Type="http://schemas.openxmlformats.org/officeDocument/2006/relationships/image" Target="../media/image4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svg"/><Relationship Id="rId7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sv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6" Type="http://schemas.openxmlformats.org/officeDocument/2006/relationships/image" Target="../media/image57.svg"/><Relationship Id="rId5" Type="http://schemas.openxmlformats.org/officeDocument/2006/relationships/image" Target="../media/image56.png"/><Relationship Id="rId10" Type="http://schemas.openxmlformats.org/officeDocument/2006/relationships/image" Target="../media/image61.png"/><Relationship Id="rId4" Type="http://schemas.openxmlformats.org/officeDocument/2006/relationships/image" Target="../media/image55.svg"/><Relationship Id="rId9" Type="http://schemas.openxmlformats.org/officeDocument/2006/relationships/image" Target="../media/image6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sv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6" Type="http://schemas.openxmlformats.org/officeDocument/2006/relationships/image" Target="../media/image65.svg"/><Relationship Id="rId11" Type="http://schemas.openxmlformats.org/officeDocument/2006/relationships/image" Target="../media/image70.png"/><Relationship Id="rId5" Type="http://schemas.openxmlformats.org/officeDocument/2006/relationships/image" Target="../media/image64.png"/><Relationship Id="rId10" Type="http://schemas.openxmlformats.org/officeDocument/2006/relationships/image" Target="../media/image69.svg"/><Relationship Id="rId4" Type="http://schemas.openxmlformats.org/officeDocument/2006/relationships/image" Target="../media/image63.svg"/><Relationship Id="rId9" Type="http://schemas.openxmlformats.org/officeDocument/2006/relationships/image" Target="../media/image6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13" Type="http://schemas.openxmlformats.org/officeDocument/2006/relationships/image" Target="../media/image82.svg"/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12" Type="http://schemas.openxmlformats.org/officeDocument/2006/relationships/image" Target="../media/image81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11" Type="http://schemas.openxmlformats.org/officeDocument/2006/relationships/image" Target="../media/image80.svg"/><Relationship Id="rId5" Type="http://schemas.openxmlformats.org/officeDocument/2006/relationships/image" Target="../media/image74.png"/><Relationship Id="rId10" Type="http://schemas.openxmlformats.org/officeDocument/2006/relationships/image" Target="../media/image79.png"/><Relationship Id="rId4" Type="http://schemas.openxmlformats.org/officeDocument/2006/relationships/image" Target="../media/image73.png"/><Relationship Id="rId9" Type="http://schemas.openxmlformats.org/officeDocument/2006/relationships/image" Target="../media/image78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svg"/><Relationship Id="rId7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5.sv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5" Type="http://schemas.openxmlformats.org/officeDocument/2006/relationships/image" Target="../media/image26.png"/><Relationship Id="rId4" Type="http://schemas.openxmlformats.org/officeDocument/2006/relationships/chart" Target="../charts/char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0.sv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6" Type="http://schemas.openxmlformats.org/officeDocument/2006/relationships/image" Target="../media/image29.png"/><Relationship Id="rId5" Type="http://schemas.microsoft.com/office/2007/relationships/hdphoto" Target="../media/hdphoto1.wdp"/><Relationship Id="rId4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0.png"/><Relationship Id="rId13" Type="http://schemas.openxmlformats.org/officeDocument/2006/relationships/customXml" Target="../ink/ink4.xml"/><Relationship Id="rId3" Type="http://schemas.openxmlformats.org/officeDocument/2006/relationships/notesSlide" Target="../notesSlides/notesSlide1.xml"/><Relationship Id="rId7" Type="http://schemas.openxmlformats.org/officeDocument/2006/relationships/customXml" Target="../ink/ink1.xml"/><Relationship Id="rId12" Type="http://schemas.openxmlformats.org/officeDocument/2006/relationships/image" Target="../media/image44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6" Type="http://schemas.openxmlformats.org/officeDocument/2006/relationships/image" Target="../media/image33.png"/><Relationship Id="rId11" Type="http://schemas.openxmlformats.org/officeDocument/2006/relationships/customXml" Target="../ink/ink3.xml"/><Relationship Id="rId5" Type="http://schemas.openxmlformats.org/officeDocument/2006/relationships/image" Target="../media/image32.png"/><Relationship Id="rId10" Type="http://schemas.openxmlformats.org/officeDocument/2006/relationships/image" Target="../media/image430.png"/><Relationship Id="rId4" Type="http://schemas.openxmlformats.org/officeDocument/2006/relationships/image" Target="../media/image31.png"/><Relationship Id="rId9" Type="http://schemas.openxmlformats.org/officeDocument/2006/relationships/customXml" Target="../ink/ink2.xml"/><Relationship Id="rId14" Type="http://schemas.openxmlformats.org/officeDocument/2006/relationships/image" Target="../media/image45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3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자유형: 도형 1">
            <a:extLst>
              <a:ext uri="{FF2B5EF4-FFF2-40B4-BE49-F238E27FC236}">
                <a16:creationId xmlns:a16="http://schemas.microsoft.com/office/drawing/2014/main" id="{0B2C867E-C7DF-A335-0971-1ED1FFFE2865}"/>
              </a:ext>
            </a:extLst>
          </p:cNvPr>
          <p:cNvSpPr/>
          <p:nvPr/>
        </p:nvSpPr>
        <p:spPr>
          <a:xfrm flipH="1">
            <a:off x="8338644" y="-37323"/>
            <a:ext cx="3895024" cy="6976603"/>
          </a:xfrm>
          <a:custGeom>
            <a:avLst/>
            <a:gdLst>
              <a:gd name="connsiteX0" fmla="*/ 0 w 7119257"/>
              <a:gd name="connsiteY0" fmla="*/ 0 h 6895323"/>
              <a:gd name="connsiteX1" fmla="*/ 0 w 7119257"/>
              <a:gd name="connsiteY1" fmla="*/ 6895323 h 6895323"/>
              <a:gd name="connsiteX2" fmla="*/ 7119257 w 7119257"/>
              <a:gd name="connsiteY2" fmla="*/ 6895323 h 6895323"/>
              <a:gd name="connsiteX3" fmla="*/ 2603241 w 7119257"/>
              <a:gd name="connsiteY3" fmla="*/ 0 h 6895323"/>
              <a:gd name="connsiteX4" fmla="*/ 0 w 7119257"/>
              <a:gd name="connsiteY4" fmla="*/ 0 h 6895323"/>
              <a:gd name="connsiteX0" fmla="*/ 0 w 7119257"/>
              <a:gd name="connsiteY0" fmla="*/ 0 h 6895323"/>
              <a:gd name="connsiteX1" fmla="*/ 0 w 7119257"/>
              <a:gd name="connsiteY1" fmla="*/ 6895323 h 6895323"/>
              <a:gd name="connsiteX2" fmla="*/ 7119257 w 7119257"/>
              <a:gd name="connsiteY2" fmla="*/ 6895323 h 6895323"/>
              <a:gd name="connsiteX3" fmla="*/ 2043405 w 7119257"/>
              <a:gd name="connsiteY3" fmla="*/ 27992 h 6895323"/>
              <a:gd name="connsiteX4" fmla="*/ 0 w 7119257"/>
              <a:gd name="connsiteY4" fmla="*/ 0 h 6895323"/>
              <a:gd name="connsiteX0" fmla="*/ 0 w 6624734"/>
              <a:gd name="connsiteY0" fmla="*/ 0 h 6895323"/>
              <a:gd name="connsiteX1" fmla="*/ 0 w 6624734"/>
              <a:gd name="connsiteY1" fmla="*/ 6895323 h 6895323"/>
              <a:gd name="connsiteX2" fmla="*/ 6624734 w 6624734"/>
              <a:gd name="connsiteY2" fmla="*/ 6876662 h 6895323"/>
              <a:gd name="connsiteX3" fmla="*/ 2043405 w 6624734"/>
              <a:gd name="connsiteY3" fmla="*/ 27992 h 6895323"/>
              <a:gd name="connsiteX4" fmla="*/ 0 w 6624734"/>
              <a:gd name="connsiteY4" fmla="*/ 0 h 6895323"/>
              <a:gd name="connsiteX0" fmla="*/ 0 w 6624734"/>
              <a:gd name="connsiteY0" fmla="*/ 0 h 6895323"/>
              <a:gd name="connsiteX1" fmla="*/ 0 w 6624734"/>
              <a:gd name="connsiteY1" fmla="*/ 6895323 h 6895323"/>
              <a:gd name="connsiteX2" fmla="*/ 6624734 w 6624734"/>
              <a:gd name="connsiteY2" fmla="*/ 6876662 h 6895323"/>
              <a:gd name="connsiteX3" fmla="*/ 2034074 w 6624734"/>
              <a:gd name="connsiteY3" fmla="*/ 1 h 6895323"/>
              <a:gd name="connsiteX4" fmla="*/ 0 w 6624734"/>
              <a:gd name="connsiteY4" fmla="*/ 0 h 6895323"/>
              <a:gd name="connsiteX0" fmla="*/ 0 w 6624734"/>
              <a:gd name="connsiteY0" fmla="*/ 0 h 6895323"/>
              <a:gd name="connsiteX1" fmla="*/ 0 w 6624734"/>
              <a:gd name="connsiteY1" fmla="*/ 6895323 h 6895323"/>
              <a:gd name="connsiteX2" fmla="*/ 6624734 w 6624734"/>
              <a:gd name="connsiteY2" fmla="*/ 6876662 h 6895323"/>
              <a:gd name="connsiteX3" fmla="*/ 2034074 w 6624734"/>
              <a:gd name="connsiteY3" fmla="*/ 1 h 6895323"/>
              <a:gd name="connsiteX4" fmla="*/ 0 w 6624734"/>
              <a:gd name="connsiteY4" fmla="*/ 0 h 6895323"/>
              <a:gd name="connsiteX0" fmla="*/ 0 w 6624734"/>
              <a:gd name="connsiteY0" fmla="*/ 0 h 6895323"/>
              <a:gd name="connsiteX1" fmla="*/ 0 w 6624734"/>
              <a:gd name="connsiteY1" fmla="*/ 6895323 h 6895323"/>
              <a:gd name="connsiteX2" fmla="*/ 6624734 w 6624734"/>
              <a:gd name="connsiteY2" fmla="*/ 6876662 h 6895323"/>
              <a:gd name="connsiteX3" fmla="*/ 1278294 w 6624734"/>
              <a:gd name="connsiteY3" fmla="*/ 1 h 6895323"/>
              <a:gd name="connsiteX4" fmla="*/ 0 w 6624734"/>
              <a:gd name="connsiteY4" fmla="*/ 0 h 6895323"/>
              <a:gd name="connsiteX0" fmla="*/ 0 w 6624734"/>
              <a:gd name="connsiteY0" fmla="*/ 0 h 6895323"/>
              <a:gd name="connsiteX1" fmla="*/ 0 w 6624734"/>
              <a:gd name="connsiteY1" fmla="*/ 6895323 h 6895323"/>
              <a:gd name="connsiteX2" fmla="*/ 6624734 w 6624734"/>
              <a:gd name="connsiteY2" fmla="*/ 6876662 h 6895323"/>
              <a:gd name="connsiteX3" fmla="*/ 1278294 w 6624734"/>
              <a:gd name="connsiteY3" fmla="*/ 1 h 6895323"/>
              <a:gd name="connsiteX4" fmla="*/ 0 w 6624734"/>
              <a:gd name="connsiteY4" fmla="*/ 0 h 6895323"/>
              <a:gd name="connsiteX0" fmla="*/ 0 w 6624734"/>
              <a:gd name="connsiteY0" fmla="*/ 0 h 6895323"/>
              <a:gd name="connsiteX1" fmla="*/ 0 w 6624734"/>
              <a:gd name="connsiteY1" fmla="*/ 6895323 h 6895323"/>
              <a:gd name="connsiteX2" fmla="*/ 6624734 w 6624734"/>
              <a:gd name="connsiteY2" fmla="*/ 6876662 h 6895323"/>
              <a:gd name="connsiteX3" fmla="*/ 1726164 w 6624734"/>
              <a:gd name="connsiteY3" fmla="*/ 1 h 6895323"/>
              <a:gd name="connsiteX4" fmla="*/ 0 w 6624734"/>
              <a:gd name="connsiteY4" fmla="*/ 0 h 68953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24734" h="6895323">
                <a:moveTo>
                  <a:pt x="0" y="0"/>
                </a:moveTo>
                <a:lnTo>
                  <a:pt x="0" y="6895323"/>
                </a:lnTo>
                <a:lnTo>
                  <a:pt x="6624734" y="6876662"/>
                </a:lnTo>
                <a:cubicBezTo>
                  <a:pt x="1828800" y="5592149"/>
                  <a:pt x="4040156" y="1163217"/>
                  <a:pt x="1726164" y="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D5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C2C80FF0-CE1D-490C-BDDE-8243DC0B363C}"/>
              </a:ext>
            </a:extLst>
          </p:cNvPr>
          <p:cNvSpPr/>
          <p:nvPr/>
        </p:nvSpPr>
        <p:spPr>
          <a:xfrm>
            <a:off x="3173903" y="1897082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5400" i="1" dirty="0">
                <a:solidFill>
                  <a:srgbClr val="643916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Daegu</a:t>
            </a:r>
            <a:r>
              <a:rPr lang="en-US" altLang="ko-KR" sz="5400" i="1" dirty="0">
                <a:latin typeface="a타이틀고딕3" panose="02020600000000000000" pitchFamily="18" charset="-127"/>
                <a:ea typeface="a타이틀고딕3" panose="02020600000000000000" pitchFamily="18" charset="-127"/>
              </a:rPr>
              <a:t> </a:t>
            </a:r>
            <a:r>
              <a:rPr lang="en-US" altLang="ko-KR" sz="5400" i="1" dirty="0">
                <a:solidFill>
                  <a:schemeClr val="accent1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C</a:t>
            </a:r>
            <a:r>
              <a:rPr lang="en-US" altLang="ko-KR" sz="5400" i="1" dirty="0">
                <a:solidFill>
                  <a:schemeClr val="accent6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o</a:t>
            </a:r>
            <a:r>
              <a:rPr lang="en-US" altLang="ko-KR" sz="5400" i="1" dirty="0">
                <a:solidFill>
                  <a:srgbClr val="FF5050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l</a:t>
            </a:r>
            <a:r>
              <a:rPr lang="en-US" altLang="ko-KR" sz="5400" i="1" dirty="0">
                <a:solidFill>
                  <a:srgbClr val="7030A0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o</a:t>
            </a:r>
            <a:r>
              <a:rPr lang="en-US" altLang="ko-KR" sz="5400" i="1" dirty="0">
                <a:solidFill>
                  <a:schemeClr val="accent4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r</a:t>
            </a:r>
            <a:r>
              <a:rPr lang="en-US" altLang="ko-KR" sz="5400" i="1" dirty="0">
                <a:solidFill>
                  <a:srgbClr val="643916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ful </a:t>
            </a:r>
          </a:p>
          <a:p>
            <a:r>
              <a:rPr lang="en-US" altLang="ko-KR" sz="5400" i="1" dirty="0">
                <a:solidFill>
                  <a:srgbClr val="643916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Card</a:t>
            </a:r>
            <a:endParaRPr lang="ko-KR" altLang="en-US" sz="5400" i="1" dirty="0">
              <a:solidFill>
                <a:srgbClr val="643916"/>
              </a:solidFill>
              <a:latin typeface="a타이틀고딕3" panose="02020600000000000000" pitchFamily="18" charset="-127"/>
              <a:ea typeface="a타이틀고딕3" panose="02020600000000000000" pitchFamily="18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FA2C343D-3DC9-7C36-3487-38B4D997E669}"/>
              </a:ext>
            </a:extLst>
          </p:cNvPr>
          <p:cNvGrpSpPr/>
          <p:nvPr/>
        </p:nvGrpSpPr>
        <p:grpSpPr>
          <a:xfrm>
            <a:off x="564959" y="4794065"/>
            <a:ext cx="4787216" cy="1844625"/>
            <a:chOff x="664375" y="4520356"/>
            <a:chExt cx="5400000" cy="2026616"/>
          </a:xfrm>
        </p:grpSpPr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F83799F6-3BB4-4E3B-8B96-D7B41DA2C0C2}"/>
                </a:ext>
              </a:extLst>
            </p:cNvPr>
            <p:cNvSpPr/>
            <p:nvPr/>
          </p:nvSpPr>
          <p:spPr>
            <a:xfrm>
              <a:off x="664375" y="5506129"/>
              <a:ext cx="5400000" cy="122841"/>
            </a:xfrm>
            <a:prstGeom prst="roundRect">
              <a:avLst>
                <a:gd name="adj" fmla="val 50000"/>
              </a:avLst>
            </a:prstGeom>
            <a:solidFill>
              <a:srgbClr val="FBBA00"/>
            </a:solidFill>
            <a:ln w="19050">
              <a:solidFill>
                <a:srgbClr val="64391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ECD9977A-949D-497A-861D-7718377C268B}"/>
                </a:ext>
              </a:extLst>
            </p:cNvPr>
            <p:cNvGrpSpPr/>
            <p:nvPr/>
          </p:nvGrpSpPr>
          <p:grpSpPr>
            <a:xfrm>
              <a:off x="1419017" y="4520356"/>
              <a:ext cx="514036" cy="1246576"/>
              <a:chOff x="4150642" y="2857814"/>
              <a:chExt cx="514036" cy="1246576"/>
            </a:xfrm>
          </p:grpSpPr>
          <p:sp>
            <p:nvSpPr>
              <p:cNvPr id="66" name="사각형: 둥근 모서리 65">
                <a:extLst>
                  <a:ext uri="{FF2B5EF4-FFF2-40B4-BE49-F238E27FC236}">
                    <a16:creationId xmlns:a16="http://schemas.microsoft.com/office/drawing/2014/main" id="{A0DCF252-5670-48A5-9426-D6F06B5AE826}"/>
                  </a:ext>
                </a:extLst>
              </p:cNvPr>
              <p:cNvSpPr/>
              <p:nvPr/>
            </p:nvSpPr>
            <p:spPr>
              <a:xfrm>
                <a:off x="4369477" y="3708390"/>
                <a:ext cx="74519" cy="396000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19050">
                <a:solidFill>
                  <a:srgbClr val="6439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7" name="타원 66">
                <a:extLst>
                  <a:ext uri="{FF2B5EF4-FFF2-40B4-BE49-F238E27FC236}">
                    <a16:creationId xmlns:a16="http://schemas.microsoft.com/office/drawing/2014/main" id="{0A30A149-2593-47D3-B823-929E5C829B94}"/>
                  </a:ext>
                </a:extLst>
              </p:cNvPr>
              <p:cNvSpPr/>
              <p:nvPr/>
            </p:nvSpPr>
            <p:spPr>
              <a:xfrm>
                <a:off x="4150642" y="2857814"/>
                <a:ext cx="514036" cy="514036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rgbClr val="6439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cxnSp>
            <p:nvCxnSpPr>
              <p:cNvPr id="68" name="직선 연결선 67">
                <a:extLst>
                  <a:ext uri="{FF2B5EF4-FFF2-40B4-BE49-F238E27FC236}">
                    <a16:creationId xmlns:a16="http://schemas.microsoft.com/office/drawing/2014/main" id="{059DD28D-A595-4FD2-8838-C9CB46C61B34}"/>
                  </a:ext>
                </a:extLst>
              </p:cNvPr>
              <p:cNvCxnSpPr>
                <a:stCxn id="67" idx="4"/>
                <a:endCxn id="66" idx="0"/>
              </p:cNvCxnSpPr>
              <p:nvPr/>
            </p:nvCxnSpPr>
            <p:spPr>
              <a:xfrm flipH="1">
                <a:off x="4406737" y="3371850"/>
                <a:ext cx="923" cy="336540"/>
              </a:xfrm>
              <a:prstGeom prst="line">
                <a:avLst/>
              </a:prstGeom>
              <a:ln w="19050">
                <a:solidFill>
                  <a:srgbClr val="643916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096A7157-21FD-4BA0-B48D-5E2418476CC4}"/>
                </a:ext>
              </a:extLst>
            </p:cNvPr>
            <p:cNvGrpSpPr/>
            <p:nvPr/>
          </p:nvGrpSpPr>
          <p:grpSpPr>
            <a:xfrm>
              <a:off x="3107357" y="4520356"/>
              <a:ext cx="514036" cy="1246576"/>
              <a:chOff x="4150642" y="2857814"/>
              <a:chExt cx="514036" cy="1246576"/>
            </a:xfrm>
          </p:grpSpPr>
          <p:sp>
            <p:nvSpPr>
              <p:cNvPr id="76" name="사각형: 둥근 모서리 75">
                <a:extLst>
                  <a:ext uri="{FF2B5EF4-FFF2-40B4-BE49-F238E27FC236}">
                    <a16:creationId xmlns:a16="http://schemas.microsoft.com/office/drawing/2014/main" id="{F63E0D8D-ECF8-4018-BE9C-63A72D55244B}"/>
                  </a:ext>
                </a:extLst>
              </p:cNvPr>
              <p:cNvSpPr/>
              <p:nvPr/>
            </p:nvSpPr>
            <p:spPr>
              <a:xfrm>
                <a:off x="4369477" y="3708390"/>
                <a:ext cx="74519" cy="396000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19050">
                <a:solidFill>
                  <a:srgbClr val="6439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7" name="타원 76">
                <a:extLst>
                  <a:ext uri="{FF2B5EF4-FFF2-40B4-BE49-F238E27FC236}">
                    <a16:creationId xmlns:a16="http://schemas.microsoft.com/office/drawing/2014/main" id="{CDBEBBA2-22AE-4780-8782-0D929798C754}"/>
                  </a:ext>
                </a:extLst>
              </p:cNvPr>
              <p:cNvSpPr/>
              <p:nvPr/>
            </p:nvSpPr>
            <p:spPr>
              <a:xfrm>
                <a:off x="4150642" y="2857814"/>
                <a:ext cx="514036" cy="514036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rgbClr val="6439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cxnSp>
            <p:nvCxnSpPr>
              <p:cNvPr id="78" name="직선 연결선 77">
                <a:extLst>
                  <a:ext uri="{FF2B5EF4-FFF2-40B4-BE49-F238E27FC236}">
                    <a16:creationId xmlns:a16="http://schemas.microsoft.com/office/drawing/2014/main" id="{C4150373-39D6-450D-97B3-E8EF3955C298}"/>
                  </a:ext>
                </a:extLst>
              </p:cNvPr>
              <p:cNvCxnSpPr>
                <a:stCxn id="77" idx="4"/>
                <a:endCxn id="76" idx="0"/>
              </p:cNvCxnSpPr>
              <p:nvPr/>
            </p:nvCxnSpPr>
            <p:spPr>
              <a:xfrm flipH="1">
                <a:off x="4406737" y="3371850"/>
                <a:ext cx="923" cy="336540"/>
              </a:xfrm>
              <a:prstGeom prst="line">
                <a:avLst/>
              </a:prstGeom>
              <a:ln w="19050">
                <a:solidFill>
                  <a:srgbClr val="643916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9" name="그룹 78">
              <a:extLst>
                <a:ext uri="{FF2B5EF4-FFF2-40B4-BE49-F238E27FC236}">
                  <a16:creationId xmlns:a16="http://schemas.microsoft.com/office/drawing/2014/main" id="{C1616264-E9F1-473A-BECB-DC2979B16A9E}"/>
                </a:ext>
              </a:extLst>
            </p:cNvPr>
            <p:cNvGrpSpPr/>
            <p:nvPr/>
          </p:nvGrpSpPr>
          <p:grpSpPr>
            <a:xfrm>
              <a:off x="4795697" y="4520356"/>
              <a:ext cx="514036" cy="1246576"/>
              <a:chOff x="4150642" y="2857814"/>
              <a:chExt cx="514036" cy="1246576"/>
            </a:xfrm>
          </p:grpSpPr>
          <p:sp>
            <p:nvSpPr>
              <p:cNvPr id="80" name="사각형: 둥근 모서리 79">
                <a:extLst>
                  <a:ext uri="{FF2B5EF4-FFF2-40B4-BE49-F238E27FC236}">
                    <a16:creationId xmlns:a16="http://schemas.microsoft.com/office/drawing/2014/main" id="{7F4F6E2F-9652-4081-8700-E7A64DA8EBB5}"/>
                  </a:ext>
                </a:extLst>
              </p:cNvPr>
              <p:cNvSpPr/>
              <p:nvPr/>
            </p:nvSpPr>
            <p:spPr>
              <a:xfrm>
                <a:off x="4369477" y="3708390"/>
                <a:ext cx="74519" cy="396000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19050">
                <a:solidFill>
                  <a:srgbClr val="6439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1" name="타원 80">
                <a:extLst>
                  <a:ext uri="{FF2B5EF4-FFF2-40B4-BE49-F238E27FC236}">
                    <a16:creationId xmlns:a16="http://schemas.microsoft.com/office/drawing/2014/main" id="{866E575B-56C4-486C-8697-0511778F03B5}"/>
                  </a:ext>
                </a:extLst>
              </p:cNvPr>
              <p:cNvSpPr/>
              <p:nvPr/>
            </p:nvSpPr>
            <p:spPr>
              <a:xfrm>
                <a:off x="4150642" y="2857814"/>
                <a:ext cx="514036" cy="514036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rgbClr val="6439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cxnSp>
            <p:nvCxnSpPr>
              <p:cNvPr id="82" name="직선 연결선 81">
                <a:extLst>
                  <a:ext uri="{FF2B5EF4-FFF2-40B4-BE49-F238E27FC236}">
                    <a16:creationId xmlns:a16="http://schemas.microsoft.com/office/drawing/2014/main" id="{D1CA0E98-32E9-40D8-9F25-CBA0B87631AB}"/>
                  </a:ext>
                </a:extLst>
              </p:cNvPr>
              <p:cNvCxnSpPr>
                <a:stCxn id="81" idx="4"/>
                <a:endCxn id="80" idx="0"/>
              </p:cNvCxnSpPr>
              <p:nvPr/>
            </p:nvCxnSpPr>
            <p:spPr>
              <a:xfrm flipH="1">
                <a:off x="4406737" y="3371850"/>
                <a:ext cx="923" cy="336540"/>
              </a:xfrm>
              <a:prstGeom prst="line">
                <a:avLst/>
              </a:prstGeom>
              <a:ln w="19050">
                <a:solidFill>
                  <a:srgbClr val="643916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62" name="그림 61">
              <a:extLst>
                <a:ext uri="{FF2B5EF4-FFF2-40B4-BE49-F238E27FC236}">
                  <a16:creationId xmlns:a16="http://schemas.microsoft.com/office/drawing/2014/main" id="{1D0075D2-DDEB-4206-B676-59CE10CFBD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21739" y="4629372"/>
              <a:ext cx="293550" cy="293550"/>
            </a:xfrm>
            <a:prstGeom prst="rect">
              <a:avLst/>
            </a:prstGeom>
          </p:spPr>
        </p:pic>
        <p:pic>
          <p:nvPicPr>
            <p:cNvPr id="65" name="그림 64">
              <a:extLst>
                <a:ext uri="{FF2B5EF4-FFF2-40B4-BE49-F238E27FC236}">
                  <a16:creationId xmlns:a16="http://schemas.microsoft.com/office/drawing/2014/main" id="{4938A26D-13D1-4A73-8E7E-2143D2EBB9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9254" y="4642353"/>
              <a:ext cx="291711" cy="291711"/>
            </a:xfrm>
            <a:prstGeom prst="rect">
              <a:avLst/>
            </a:prstGeom>
          </p:spPr>
        </p:pic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211C8D9F-7013-4C95-811B-CC1A52305882}"/>
                </a:ext>
              </a:extLst>
            </p:cNvPr>
            <p:cNvSpPr/>
            <p:nvPr/>
          </p:nvSpPr>
          <p:spPr>
            <a:xfrm>
              <a:off x="1157143" y="5909800"/>
              <a:ext cx="1035934" cy="63717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2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a늘봄" panose="02020600000000000000" pitchFamily="18" charset="-127"/>
                  <a:ea typeface="a늘봄" panose="02020600000000000000" pitchFamily="18" charset="-127"/>
                </a:rPr>
                <a:t>이경주</a:t>
              </a:r>
              <a:endParaRPr lang="en-US" altLang="ko-KR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늘봄" panose="02020600000000000000" pitchFamily="18" charset="-127"/>
                <a:ea typeface="a늘봄" panose="02020600000000000000" pitchFamily="18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9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a늘봄" panose="02020600000000000000" pitchFamily="18" charset="-127"/>
                  <a:ea typeface="a늘봄" panose="02020600000000000000" pitchFamily="18" charset="-127"/>
                </a:rPr>
                <a:t>팀원</a:t>
              </a:r>
              <a:endParaRPr lang="en-US" altLang="ko-KR" sz="900" dirty="0">
                <a:solidFill>
                  <a:schemeClr val="tx1">
                    <a:lumMod val="95000"/>
                    <a:lumOff val="5000"/>
                  </a:schemeClr>
                </a:solidFill>
                <a:latin typeface="a늘봄" panose="02020600000000000000" pitchFamily="18" charset="-127"/>
                <a:ea typeface="a늘봄" panose="02020600000000000000" pitchFamily="18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E01DADE9-7CC7-4B66-8628-56453AC648AA}"/>
                </a:ext>
              </a:extLst>
            </p:cNvPr>
            <p:cNvSpPr/>
            <p:nvPr/>
          </p:nvSpPr>
          <p:spPr>
            <a:xfrm>
              <a:off x="4533824" y="5909800"/>
              <a:ext cx="1035934" cy="60738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2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a늘봄" panose="02020600000000000000" pitchFamily="18" charset="-127"/>
                  <a:ea typeface="a늘봄" panose="02020600000000000000" pitchFamily="18" charset="-127"/>
                </a:rPr>
                <a:t>오은아</a:t>
              </a:r>
              <a:endParaRPr lang="en-US" altLang="ko-KR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늘봄" panose="02020600000000000000" pitchFamily="18" charset="-127"/>
                <a:ea typeface="a늘봄" panose="02020600000000000000" pitchFamily="18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9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a늘봄" panose="02020600000000000000" pitchFamily="18" charset="-127"/>
                  <a:ea typeface="a늘봄" panose="02020600000000000000" pitchFamily="18" charset="-127"/>
                </a:rPr>
                <a:t>팀원</a:t>
              </a:r>
              <a:endParaRPr lang="en-US" altLang="ko-KR" sz="900" dirty="0">
                <a:solidFill>
                  <a:schemeClr val="tx1">
                    <a:lumMod val="95000"/>
                    <a:lumOff val="5000"/>
                  </a:schemeClr>
                </a:solidFill>
                <a:latin typeface="a늘봄" panose="02020600000000000000" pitchFamily="18" charset="-127"/>
                <a:ea typeface="a늘봄" panose="02020600000000000000" pitchFamily="18" charset="-127"/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B75E4510-0E46-4A82-A104-6B4882040E40}"/>
                </a:ext>
              </a:extLst>
            </p:cNvPr>
            <p:cNvSpPr/>
            <p:nvPr/>
          </p:nvSpPr>
          <p:spPr>
            <a:xfrm>
              <a:off x="2845485" y="5909790"/>
              <a:ext cx="963650" cy="60738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2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a늘봄" panose="02020600000000000000" pitchFamily="18" charset="-127"/>
                  <a:ea typeface="a늘봄" panose="02020600000000000000" pitchFamily="18" charset="-127"/>
                </a:rPr>
                <a:t>박지연</a:t>
              </a:r>
              <a:endParaRPr lang="en-US" altLang="ko-KR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늘봄" panose="02020600000000000000" pitchFamily="18" charset="-127"/>
                <a:ea typeface="a늘봄" panose="02020600000000000000" pitchFamily="18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9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a늘봄" panose="02020600000000000000" pitchFamily="18" charset="-127"/>
                  <a:ea typeface="a늘봄" panose="02020600000000000000" pitchFamily="18" charset="-127"/>
                </a:rPr>
                <a:t>팀장</a:t>
              </a:r>
              <a:endParaRPr lang="en-US" altLang="ko-KR" sz="9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늘봄" panose="02020600000000000000" pitchFamily="18" charset="-127"/>
                <a:ea typeface="a늘봄" panose="02020600000000000000" pitchFamily="18" charset="-127"/>
              </a:endParaRPr>
            </a:p>
          </p:txBody>
        </p:sp>
        <p:pic>
          <p:nvPicPr>
            <p:cNvPr id="69" name="그림 68">
              <a:extLst>
                <a:ext uri="{FF2B5EF4-FFF2-40B4-BE49-F238E27FC236}">
                  <a16:creationId xmlns:a16="http://schemas.microsoft.com/office/drawing/2014/main" id="{0B4D98D7-A832-429D-A3A4-4C10B1BF479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95100" y="4620683"/>
              <a:ext cx="313381" cy="313381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A327C131-ABAE-F8F0-790B-40B07398C8E6}"/>
              </a:ext>
            </a:extLst>
          </p:cNvPr>
          <p:cNvSpPr txBox="1"/>
          <p:nvPr/>
        </p:nvSpPr>
        <p:spPr>
          <a:xfrm>
            <a:off x="-574755" y="197930"/>
            <a:ext cx="611722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2022 </a:t>
            </a:r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지역문제해결 프로젝트</a:t>
            </a:r>
            <a:r>
              <a:rPr lang="en-US" altLang="ko-KR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(</a:t>
            </a:r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희망이음 경진대회</a:t>
            </a:r>
            <a:r>
              <a:rPr lang="en-US" altLang="ko-KR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)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99D451-C37B-7FA8-0024-DE14C7292317}"/>
              </a:ext>
            </a:extLst>
          </p:cNvPr>
          <p:cNvSpPr txBox="1"/>
          <p:nvPr/>
        </p:nvSpPr>
        <p:spPr>
          <a:xfrm>
            <a:off x="3226740" y="3723216"/>
            <a:ext cx="16499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i="1" dirty="0">
                <a:latin typeface="a타이틀고딕3" panose="02020600000000000000" pitchFamily="18" charset="-127"/>
                <a:ea typeface="a타이틀고딕3" panose="02020600000000000000" pitchFamily="18" charset="-127"/>
              </a:rPr>
              <a:t>TEAM_</a:t>
            </a:r>
            <a:r>
              <a:rPr lang="ko-KR" altLang="en-US" sz="1600" i="1" dirty="0">
                <a:latin typeface="a타이틀고딕3" panose="02020600000000000000" pitchFamily="18" charset="-127"/>
                <a:ea typeface="a타이틀고딕3" panose="02020600000000000000" pitchFamily="18" charset="-127"/>
              </a:rPr>
              <a:t>봄봄</a:t>
            </a:r>
          </a:p>
        </p:txBody>
      </p:sp>
      <p:sp>
        <p:nvSpPr>
          <p:cNvPr id="16" name="평행 사변형 15">
            <a:extLst>
              <a:ext uri="{FF2B5EF4-FFF2-40B4-BE49-F238E27FC236}">
                <a16:creationId xmlns:a16="http://schemas.microsoft.com/office/drawing/2014/main" id="{D6237325-939C-87F2-9181-8EE47D959CC9}"/>
              </a:ext>
            </a:extLst>
          </p:cNvPr>
          <p:cNvSpPr/>
          <p:nvPr/>
        </p:nvSpPr>
        <p:spPr>
          <a:xfrm>
            <a:off x="4915782" y="2983292"/>
            <a:ext cx="1955282" cy="504000"/>
          </a:xfrm>
          <a:prstGeom prst="parallelogram">
            <a:avLst/>
          </a:prstGeom>
          <a:solidFill>
            <a:srgbClr val="FFD5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i="1" dirty="0">
                <a:solidFill>
                  <a:srgbClr val="643916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모바일 </a:t>
            </a:r>
            <a:r>
              <a:rPr lang="en-US" altLang="ko-KR" b="1" i="1" dirty="0">
                <a:solidFill>
                  <a:srgbClr val="643916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APP</a:t>
            </a:r>
            <a:endParaRPr lang="ko-KR" altLang="en-US" b="1" i="1" dirty="0">
              <a:solidFill>
                <a:srgbClr val="643916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B0CEC81-AC6D-4504-3F0D-9953CED8CBC9}"/>
              </a:ext>
            </a:extLst>
          </p:cNvPr>
          <p:cNvSpPr txBox="1"/>
          <p:nvPr/>
        </p:nvSpPr>
        <p:spPr>
          <a:xfrm>
            <a:off x="-758507" y="1608932"/>
            <a:ext cx="1155954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000" b="1" i="1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대구시 결식아동 지원을 위한</a:t>
            </a:r>
          </a:p>
        </p:txBody>
      </p:sp>
      <p:pic>
        <p:nvPicPr>
          <p:cNvPr id="20" name="_x349519328">
            <a:extLst>
              <a:ext uri="{FF2B5EF4-FFF2-40B4-BE49-F238E27FC236}">
                <a16:creationId xmlns:a16="http://schemas.microsoft.com/office/drawing/2014/main" id="{E8D00053-4664-749A-4DEF-A7E825A623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836" y="1520093"/>
            <a:ext cx="2381519" cy="237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51358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사각형: 둥근 모서리 5">
            <a:extLst>
              <a:ext uri="{FF2B5EF4-FFF2-40B4-BE49-F238E27FC236}">
                <a16:creationId xmlns:a16="http://schemas.microsoft.com/office/drawing/2014/main" id="{0C3C0486-B576-4177-BDCA-78521EA5882E}"/>
              </a:ext>
            </a:extLst>
          </p:cNvPr>
          <p:cNvSpPr/>
          <p:nvPr/>
        </p:nvSpPr>
        <p:spPr>
          <a:xfrm>
            <a:off x="639587" y="794828"/>
            <a:ext cx="2836800" cy="5780193"/>
          </a:xfrm>
          <a:prstGeom prst="roundRect">
            <a:avLst>
              <a:gd name="adj" fmla="val 6495"/>
            </a:avLst>
          </a:prstGeom>
          <a:solidFill>
            <a:schemeClr val="tx2">
              <a:lumMod val="50000"/>
            </a:schemeClr>
          </a:solidFill>
          <a:ln w="857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pic>
        <p:nvPicPr>
          <p:cNvPr id="4" name="_x349478720">
            <a:extLst>
              <a:ext uri="{FF2B5EF4-FFF2-40B4-BE49-F238E27FC236}">
                <a16:creationId xmlns:a16="http://schemas.microsoft.com/office/drawing/2014/main" id="{D2009DC2-8D7B-6CAB-0B3F-EB98786675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93" b="6718"/>
          <a:stretch>
            <a:fillRect/>
          </a:stretch>
        </p:blipFill>
        <p:spPr bwMode="auto">
          <a:xfrm>
            <a:off x="627063" y="1019399"/>
            <a:ext cx="2859082" cy="5202000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그래픽 21" descr="신용 카드 윤곽선">
            <a:extLst>
              <a:ext uri="{FF2B5EF4-FFF2-40B4-BE49-F238E27FC236}">
                <a16:creationId xmlns:a16="http://schemas.microsoft.com/office/drawing/2014/main" id="{8D34FAA7-507F-9C96-B2F7-9DEBF17764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0128956">
            <a:off x="8879202" y="3897730"/>
            <a:ext cx="3589869" cy="3425592"/>
          </a:xfrm>
          <a:prstGeom prst="rect">
            <a:avLst/>
          </a:prstGeom>
        </p:spPr>
      </p:pic>
      <p:pic>
        <p:nvPicPr>
          <p:cNvPr id="5" name="_x349409960">
            <a:extLst>
              <a:ext uri="{FF2B5EF4-FFF2-40B4-BE49-F238E27FC236}">
                <a16:creationId xmlns:a16="http://schemas.microsoft.com/office/drawing/2014/main" id="{E3D4A0D4-150D-EE9E-D844-352CCFEA3E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75" r="1544" b="6749"/>
          <a:stretch>
            <a:fillRect/>
          </a:stretch>
        </p:blipFill>
        <p:spPr bwMode="auto">
          <a:xfrm>
            <a:off x="3742422" y="1015824"/>
            <a:ext cx="2854907" cy="5202000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_x349409312">
            <a:extLst>
              <a:ext uri="{FF2B5EF4-FFF2-40B4-BE49-F238E27FC236}">
                <a16:creationId xmlns:a16="http://schemas.microsoft.com/office/drawing/2014/main" id="{D44067B7-28F0-4691-4736-93A4F65818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9734" y="1009728"/>
            <a:ext cx="2903250" cy="5202000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8862DEE-D12D-89D3-3CD6-03FFC884165B}"/>
              </a:ext>
            </a:extLst>
          </p:cNvPr>
          <p:cNvSpPr txBox="1"/>
          <p:nvPr/>
        </p:nvSpPr>
        <p:spPr>
          <a:xfrm>
            <a:off x="5524841" y="1702531"/>
            <a:ext cx="7014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>
                  <a:solidFill>
                    <a:srgbClr val="FF6600"/>
                  </a:solidFill>
                </a:ln>
                <a:solidFill>
                  <a:srgbClr val="FF6600"/>
                </a:solidFill>
              </a:rPr>
              <a:t>√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D5C00E7-F92D-8B6E-CC8F-E17BFE3A207A}"/>
              </a:ext>
            </a:extLst>
          </p:cNvPr>
          <p:cNvSpPr txBox="1"/>
          <p:nvPr/>
        </p:nvSpPr>
        <p:spPr>
          <a:xfrm>
            <a:off x="7023972" y="2904451"/>
            <a:ext cx="5057186" cy="22436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ko-KR" altLang="en-US" sz="2400" kern="0" spc="0" dirty="0">
                <a:solidFill>
                  <a:srgbClr val="000000"/>
                </a:solidFill>
                <a:effectLst/>
                <a:latin typeface="a타이틀고딕2" panose="02020600000000000000" pitchFamily="18" charset="-127"/>
                <a:ea typeface="a타이틀고딕2" panose="02020600000000000000" pitchFamily="18" charset="-127"/>
              </a:rPr>
              <a:t> 대구광역시 </a:t>
            </a:r>
            <a:r>
              <a:rPr lang="ko-KR" altLang="en-US" sz="2400" kern="0" dirty="0">
                <a:solidFill>
                  <a:srgbClr val="000000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공식</a:t>
            </a:r>
            <a:r>
              <a:rPr lang="ko-KR" altLang="en-US" sz="2400" kern="0" dirty="0">
                <a:solidFill>
                  <a:srgbClr val="000000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 인증 카드</a:t>
            </a:r>
            <a:endParaRPr lang="en-US" altLang="ko-KR" sz="2400" kern="0" spc="0" dirty="0">
              <a:solidFill>
                <a:srgbClr val="000000"/>
              </a:solidFill>
              <a:effectLst/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  <a:p>
            <a:pPr marL="342900" lvl="0" indent="-342900" algn="just" fontAlgn="base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400" kern="0" spc="0" dirty="0">
                <a:solidFill>
                  <a:srgbClr val="000000"/>
                </a:solidFill>
                <a:effectLst/>
                <a:latin typeface="a타이틀고딕2" panose="02020600000000000000" pitchFamily="18" charset="-127"/>
                <a:ea typeface="a타이틀고딕2" panose="02020600000000000000" pitchFamily="18" charset="-127"/>
              </a:rPr>
              <a:t> </a:t>
            </a:r>
            <a:r>
              <a:rPr lang="ko-KR" altLang="en-US" sz="2400" kern="0" dirty="0">
                <a:solidFill>
                  <a:srgbClr val="000000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신뢰성</a:t>
            </a:r>
            <a:r>
              <a:rPr lang="ko-KR" altLang="en-US" sz="2400" kern="0" dirty="0">
                <a:solidFill>
                  <a:srgbClr val="000000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 있는 정보 보장</a:t>
            </a:r>
            <a:endParaRPr lang="en-US" altLang="ko-KR" sz="2400" kern="0" spc="0" dirty="0">
              <a:solidFill>
                <a:srgbClr val="000000"/>
              </a:solidFill>
              <a:effectLst/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  <a:p>
            <a:pPr marL="342900" lvl="0" indent="-342900" algn="just" fontAlgn="base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400" kern="0" spc="0" dirty="0">
                <a:solidFill>
                  <a:srgbClr val="000000"/>
                </a:solidFill>
                <a:effectLst/>
                <a:latin typeface="a타이틀고딕2" panose="02020600000000000000" pitchFamily="18" charset="-127"/>
                <a:ea typeface="a타이틀고딕2" panose="02020600000000000000" pitchFamily="18" charset="-127"/>
              </a:rPr>
              <a:t> </a:t>
            </a:r>
            <a:r>
              <a:rPr lang="ko-KR" altLang="en-US" sz="2400" kern="0" dirty="0">
                <a:solidFill>
                  <a:srgbClr val="000000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한 사람이 </a:t>
            </a:r>
            <a:r>
              <a:rPr lang="ko-KR" altLang="en-US" sz="2400" kern="0" dirty="0">
                <a:solidFill>
                  <a:srgbClr val="000000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여러</a:t>
            </a:r>
            <a:r>
              <a:rPr lang="ko-KR" altLang="en-US" sz="1200" kern="0" dirty="0">
                <a:solidFill>
                  <a:srgbClr val="000000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 </a:t>
            </a:r>
            <a:r>
              <a:rPr lang="ko-KR" altLang="en-US" sz="2400" kern="0" dirty="0">
                <a:solidFill>
                  <a:srgbClr val="000000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개</a:t>
            </a:r>
            <a:r>
              <a:rPr lang="ko-KR" altLang="en-US" sz="2400" kern="0" dirty="0">
                <a:solidFill>
                  <a:srgbClr val="000000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의 카드 등록 가능</a:t>
            </a:r>
            <a:endParaRPr lang="en-US" altLang="ko-KR" sz="2400" kern="0" spc="0" dirty="0">
              <a:solidFill>
                <a:srgbClr val="000000"/>
              </a:solidFill>
              <a:effectLst/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  <a:p>
            <a:pPr marL="342900" lvl="0" indent="-342900" algn="just" fontAlgn="base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400" kern="0" spc="0" dirty="0">
                <a:solidFill>
                  <a:srgbClr val="000000"/>
                </a:solidFill>
                <a:effectLst/>
                <a:latin typeface="a타이틀고딕2" panose="02020600000000000000" pitchFamily="18" charset="-127"/>
                <a:ea typeface="a타이틀고딕2" panose="02020600000000000000" pitchFamily="18" charset="-127"/>
              </a:rPr>
              <a:t> </a:t>
            </a:r>
            <a:r>
              <a:rPr lang="ko-KR" altLang="en-US" sz="2400" kern="0" dirty="0">
                <a:solidFill>
                  <a:srgbClr val="000000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간편한</a:t>
            </a:r>
            <a:r>
              <a:rPr lang="ko-KR" altLang="en-US" sz="2400" kern="0" dirty="0">
                <a:solidFill>
                  <a:srgbClr val="000000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 카드 잔액 확인</a:t>
            </a:r>
            <a:endParaRPr lang="en-US" altLang="ko-KR" sz="2400" kern="0" spc="0" dirty="0">
              <a:solidFill>
                <a:srgbClr val="000000"/>
              </a:solidFill>
              <a:effectLst/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7BB97D7-D489-455B-D543-410622BBCA66}"/>
              </a:ext>
            </a:extLst>
          </p:cNvPr>
          <p:cNvSpPr txBox="1"/>
          <p:nvPr/>
        </p:nvSpPr>
        <p:spPr>
          <a:xfrm>
            <a:off x="7130244" y="1735347"/>
            <a:ext cx="6342184" cy="7448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700" kern="0" spc="0" dirty="0">
                <a:solidFill>
                  <a:srgbClr val="000000"/>
                </a:solidFill>
                <a:effectLst/>
                <a:latin typeface="a타이틀고딕3" panose="02020600000000000000" pitchFamily="18" charset="-127"/>
                <a:ea typeface="a타이틀고딕3" panose="02020600000000000000" pitchFamily="18" charset="-127"/>
              </a:rPr>
              <a:t>다자녀 등록과 </a:t>
            </a:r>
            <a:r>
              <a:rPr lang="ko-KR" altLang="en-US" sz="3100" kern="0" spc="0" dirty="0">
                <a:solidFill>
                  <a:srgbClr val="000000"/>
                </a:solidFill>
                <a:effectLst/>
                <a:latin typeface="a타이틀고딕4" panose="02020600000000000000" pitchFamily="18" charset="-127"/>
                <a:ea typeface="a타이틀고딕4" panose="02020600000000000000" pitchFamily="18" charset="-127"/>
              </a:rPr>
              <a:t>빠른</a:t>
            </a:r>
            <a:r>
              <a:rPr lang="ko-KR" altLang="en-US" sz="2700" kern="0" spc="0" dirty="0">
                <a:solidFill>
                  <a:srgbClr val="000000"/>
                </a:solidFill>
                <a:effectLst/>
                <a:latin typeface="a타이틀고딕3" panose="02020600000000000000" pitchFamily="18" charset="-127"/>
                <a:ea typeface="a타이틀고딕3" panose="02020600000000000000" pitchFamily="18" charset="-127"/>
              </a:rPr>
              <a:t> 잔액 확인</a:t>
            </a:r>
            <a:endParaRPr lang="ko-KR" altLang="en-US" sz="2700" kern="100" spc="0" dirty="0">
              <a:solidFill>
                <a:srgbClr val="000000"/>
              </a:solidFill>
              <a:effectLst/>
              <a:latin typeface="a타이틀고딕3" panose="02020600000000000000" pitchFamily="18" charset="-127"/>
              <a:ea typeface="a타이틀고딕3" panose="02020600000000000000" pitchFamily="18" charset="-127"/>
            </a:endParaRPr>
          </a:p>
        </p:txBody>
      </p:sp>
      <p:sp>
        <p:nvSpPr>
          <p:cNvPr id="12" name="사각형: 둥근 모서리 10">
            <a:extLst>
              <a:ext uri="{FF2B5EF4-FFF2-40B4-BE49-F238E27FC236}">
                <a16:creationId xmlns:a16="http://schemas.microsoft.com/office/drawing/2014/main" id="{780460F2-B417-4174-AE61-0B35DEB0D2B9}"/>
              </a:ext>
            </a:extLst>
          </p:cNvPr>
          <p:cNvSpPr/>
          <p:nvPr/>
        </p:nvSpPr>
        <p:spPr>
          <a:xfrm>
            <a:off x="293846" y="162976"/>
            <a:ext cx="5230995" cy="473032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241300" dist="38100" dir="5400000" algn="t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2400" b="1" i="1" kern="0" dirty="0">
                <a:solidFill>
                  <a:prstClr val="white"/>
                </a:solidFill>
              </a:rPr>
              <a:t>#2 </a:t>
            </a:r>
            <a:r>
              <a:rPr lang="ko-KR" altLang="en-US" sz="2400" b="1" i="1" kern="0" dirty="0">
                <a:solidFill>
                  <a:prstClr val="white"/>
                </a:solidFill>
              </a:rPr>
              <a:t>컬러풀카드 등록</a:t>
            </a:r>
            <a:r>
              <a:rPr lang="en-US" altLang="ko-KR" sz="2400" b="1" i="1" kern="0" dirty="0">
                <a:solidFill>
                  <a:prstClr val="white"/>
                </a:solidFill>
              </a:rPr>
              <a:t>/</a:t>
            </a:r>
            <a:r>
              <a:rPr lang="ko-KR" altLang="en-US" sz="2400" b="1" i="1" kern="0" dirty="0">
                <a:solidFill>
                  <a:prstClr val="white"/>
                </a:solidFill>
              </a:rPr>
              <a:t>잔액확인</a:t>
            </a:r>
            <a:endParaRPr lang="en-US" altLang="ko-KR" sz="2400" b="1" i="1" kern="0" dirty="0">
              <a:solidFill>
                <a:prstClr val="white"/>
              </a:solidFill>
            </a:endParaRPr>
          </a:p>
        </p:txBody>
      </p:sp>
      <p:sp>
        <p:nvSpPr>
          <p:cNvPr id="13" name="이등변 삼각형 12">
            <a:extLst>
              <a:ext uri="{FF2B5EF4-FFF2-40B4-BE49-F238E27FC236}">
                <a16:creationId xmlns:a16="http://schemas.microsoft.com/office/drawing/2014/main" id="{D438A5F0-686B-4D93-A89B-521C1B66B2AD}"/>
              </a:ext>
            </a:extLst>
          </p:cNvPr>
          <p:cNvSpPr/>
          <p:nvPr/>
        </p:nvSpPr>
        <p:spPr>
          <a:xfrm rot="14711020">
            <a:off x="220228" y="185276"/>
            <a:ext cx="244435" cy="473032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241300" dist="38100" dir="5400000" algn="t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42925" latinLnBrk="0">
              <a:defRPr/>
            </a:pPr>
            <a:endParaRPr lang="en-US" altLang="ko-KR" sz="700" kern="0" dirty="0">
              <a:solidFill>
                <a:srgbClr val="44546A">
                  <a:lumMod val="75000"/>
                </a:srgb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0DA5BFB-D9E9-41E7-B35B-FE5DB6EA85DA}"/>
              </a:ext>
            </a:extLst>
          </p:cNvPr>
          <p:cNvSpPr txBox="1"/>
          <p:nvPr/>
        </p:nvSpPr>
        <p:spPr>
          <a:xfrm>
            <a:off x="10487227" y="6396511"/>
            <a:ext cx="373820" cy="3401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1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D2741"/>
                </a:solidFill>
                <a:latin typeface="+mj-lt"/>
                <a:ea typeface="타이포_쌍문동 B" panose="02020803020101020101" pitchFamily="18" charset="-127"/>
              </a:rPr>
              <a:t>09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D1A74B1-023F-4D0D-A8F9-50696D2A94E7}"/>
              </a:ext>
            </a:extLst>
          </p:cNvPr>
          <p:cNvSpPr txBox="1"/>
          <p:nvPr/>
        </p:nvSpPr>
        <p:spPr>
          <a:xfrm>
            <a:off x="11687757" y="6396511"/>
            <a:ext cx="373820" cy="3401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1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D2741">
                    <a:alpha val="20000"/>
                  </a:srgbClr>
                </a:solidFill>
                <a:latin typeface="+mj-lt"/>
                <a:ea typeface="타이포_쌍문동 B" panose="02020803020101020101" pitchFamily="18" charset="-127"/>
              </a:rPr>
              <a:t>10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615AB99-576E-47EA-9AE0-D73B89F38644}"/>
              </a:ext>
            </a:extLst>
          </p:cNvPr>
          <p:cNvCxnSpPr>
            <a:cxnSpLocks/>
          </p:cNvCxnSpPr>
          <p:nvPr/>
        </p:nvCxnSpPr>
        <p:spPr>
          <a:xfrm>
            <a:off x="11010514" y="6575021"/>
            <a:ext cx="601515" cy="0"/>
          </a:xfrm>
          <a:prstGeom prst="line">
            <a:avLst/>
          </a:prstGeom>
          <a:ln w="25400">
            <a:solidFill>
              <a:srgbClr val="2D274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4A90361B-643B-29B3-5478-4AEA85DB784E}"/>
              </a:ext>
            </a:extLst>
          </p:cNvPr>
          <p:cNvSpPr/>
          <p:nvPr/>
        </p:nvSpPr>
        <p:spPr>
          <a:xfrm>
            <a:off x="3013223" y="3229382"/>
            <a:ext cx="917885" cy="353133"/>
          </a:xfrm>
          <a:prstGeom prst="rightArrow">
            <a:avLst>
              <a:gd name="adj1" fmla="val 30645"/>
              <a:gd name="adj2" fmla="val 72581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A00C6E-5128-DCFE-3DA8-DF84BBCAC521}"/>
              </a:ext>
            </a:extLst>
          </p:cNvPr>
          <p:cNvSpPr txBox="1"/>
          <p:nvPr/>
        </p:nvSpPr>
        <p:spPr>
          <a:xfrm>
            <a:off x="7969314" y="150450"/>
            <a:ext cx="615696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en-US" altLang="ko-KR" sz="2000" b="1" i="1" kern="0" dirty="0">
                <a:latin typeface="+mj-lt"/>
              </a:rPr>
              <a:t>2. </a:t>
            </a:r>
            <a:r>
              <a:rPr lang="ko-KR" altLang="en-US" sz="2000" b="1" i="1" kern="0" dirty="0">
                <a:latin typeface="+mj-lt"/>
              </a:rPr>
              <a:t>해결 방안</a:t>
            </a:r>
            <a:endParaRPr lang="en-US" altLang="ko-KR" sz="2000" b="1" i="1" kern="0" dirty="0"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3FDA1A-33C2-9472-788A-B0897437BC94}"/>
              </a:ext>
            </a:extLst>
          </p:cNvPr>
          <p:cNvSpPr txBox="1"/>
          <p:nvPr/>
        </p:nvSpPr>
        <p:spPr>
          <a:xfrm>
            <a:off x="7130244" y="1442464"/>
            <a:ext cx="1554866" cy="4185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600" kern="0" spc="0" dirty="0">
                <a:solidFill>
                  <a:schemeClr val="bg1"/>
                </a:solidFill>
                <a:effectLst/>
                <a:latin typeface="a타이틀고딕3" panose="02020600000000000000" pitchFamily="18" charset="-127"/>
                <a:ea typeface="a타이틀고딕3" panose="02020600000000000000" pitchFamily="18" charset="-127"/>
              </a:rPr>
              <a:t>두 번째 해결책</a:t>
            </a:r>
            <a:r>
              <a:rPr lang="en-US" altLang="ko-KR" sz="1600" kern="0" spc="0" dirty="0">
                <a:solidFill>
                  <a:schemeClr val="bg1"/>
                </a:solidFill>
                <a:effectLst/>
                <a:latin typeface="a타이틀고딕3" panose="02020600000000000000" pitchFamily="18" charset="-127"/>
                <a:ea typeface="a타이틀고딕3" panose="02020600000000000000" pitchFamily="18" charset="-127"/>
              </a:rPr>
              <a:t>: 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B7152008-AB31-D5F6-6AC2-632EDA8ABB23}"/>
              </a:ext>
            </a:extLst>
          </p:cNvPr>
          <p:cNvSpPr/>
          <p:nvPr/>
        </p:nvSpPr>
        <p:spPr>
          <a:xfrm>
            <a:off x="7004391" y="1283955"/>
            <a:ext cx="4947259" cy="1281942"/>
          </a:xfrm>
          <a:prstGeom prst="roundRect">
            <a:avLst/>
          </a:prstGeom>
          <a:solidFill>
            <a:srgbClr val="FFD6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2ECF886-83FE-83FF-6F3C-D16C17BC4845}"/>
              </a:ext>
            </a:extLst>
          </p:cNvPr>
          <p:cNvSpPr txBox="1"/>
          <p:nvPr/>
        </p:nvSpPr>
        <p:spPr>
          <a:xfrm>
            <a:off x="7153480" y="1351728"/>
            <a:ext cx="7118430" cy="4185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600" kern="0" spc="0" dirty="0">
                <a:solidFill>
                  <a:schemeClr val="bg1"/>
                </a:solidFill>
                <a:effectLst/>
                <a:latin typeface="a타이틀고딕3" panose="02020600000000000000" pitchFamily="18" charset="-127"/>
                <a:ea typeface="a타이틀고딕3" panose="02020600000000000000" pitchFamily="18" charset="-127"/>
              </a:rPr>
              <a:t>두 번째 해결책</a:t>
            </a:r>
            <a:r>
              <a:rPr lang="en-US" altLang="ko-KR" sz="1600" kern="0" spc="0" dirty="0">
                <a:solidFill>
                  <a:schemeClr val="bg1"/>
                </a:solidFill>
                <a:effectLst/>
                <a:latin typeface="a타이틀고딕3" panose="02020600000000000000" pitchFamily="18" charset="-127"/>
                <a:ea typeface="a타이틀고딕3" panose="02020600000000000000" pitchFamily="18" charset="-127"/>
              </a:rPr>
              <a:t>: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0EB508A-4D7C-CF14-B17F-1BC3CAA24069}"/>
              </a:ext>
            </a:extLst>
          </p:cNvPr>
          <p:cNvSpPr txBox="1"/>
          <p:nvPr/>
        </p:nvSpPr>
        <p:spPr>
          <a:xfrm>
            <a:off x="7153480" y="1649247"/>
            <a:ext cx="4798170" cy="7448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타이틀고딕3" panose="02020600000000000000" pitchFamily="18" charset="-127"/>
                <a:ea typeface="a타이틀고딕3" panose="02020600000000000000" pitchFamily="18" charset="-127"/>
              </a:rPr>
              <a:t>다자녀</a:t>
            </a:r>
            <a:r>
              <a:rPr kumimoji="0" lang="ko-KR" altLang="en-US" sz="2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타이틀고딕3" panose="02020600000000000000" pitchFamily="18" charset="-127"/>
                <a:ea typeface="a타이틀고딕3" panose="02020600000000000000" pitchFamily="18" charset="-127"/>
                <a:cs typeface="+mn-cs"/>
              </a:rPr>
              <a:t> 등록과 </a:t>
            </a:r>
            <a:r>
              <a:rPr kumimoji="0" lang="ko-KR" altLang="en-US" sz="3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타이틀고딕4" panose="02020600000000000000" pitchFamily="18" charset="-127"/>
                <a:ea typeface="a타이틀고딕4" panose="02020600000000000000" pitchFamily="18" charset="-127"/>
              </a:rPr>
              <a:t>빠른</a:t>
            </a:r>
            <a:r>
              <a:rPr kumimoji="0" lang="ko-KR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타이틀고딕4" panose="02020600000000000000" pitchFamily="18" charset="-127"/>
                <a:ea typeface="a타이틀고딕4" panose="02020600000000000000" pitchFamily="18" charset="-127"/>
              </a:rPr>
              <a:t> </a:t>
            </a:r>
            <a:r>
              <a:rPr kumimoji="0" lang="ko-KR" altLang="en-US" sz="2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타이틀고딕3" panose="02020600000000000000" pitchFamily="18" charset="-127"/>
                <a:ea typeface="a타이틀고딕3" panose="02020600000000000000" pitchFamily="18" charset="-127"/>
                <a:cs typeface="+mn-cs"/>
              </a:rPr>
              <a:t>잔액 조회</a:t>
            </a:r>
            <a:endParaRPr kumimoji="0" lang="ko-KR" altLang="en-US" sz="27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타이틀고딕3" panose="02020600000000000000" pitchFamily="18" charset="-127"/>
              <a:ea typeface="a타이틀고딕3" panose="02020600000000000000" pitchFamily="18" charset="-127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E350844-B48C-1A49-3CD5-03A7BDD75D9C}"/>
              </a:ext>
            </a:extLst>
          </p:cNvPr>
          <p:cNvSpPr txBox="1"/>
          <p:nvPr/>
        </p:nvSpPr>
        <p:spPr>
          <a:xfrm>
            <a:off x="7004391" y="886408"/>
            <a:ext cx="349350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3A9FE6"/>
                </a:solidFill>
                <a:effectLst/>
                <a:uLnTx/>
                <a:uFillTx/>
                <a:latin typeface="a타이틀고딕2" panose="02020600000000000000" pitchFamily="18" charset="-127"/>
                <a:ea typeface="a타이틀고딕2" panose="02020600000000000000" pitchFamily="18" charset="-127"/>
                <a:cs typeface="Cascadia Code SemiBold" panose="020B0609020000020004" pitchFamily="49" charset="0"/>
              </a:rPr>
              <a:t>#Speed #Many #Reliable</a:t>
            </a:r>
            <a:endParaRPr lang="ko-KR" altLang="en-US" dirty="0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27B47B6-DF05-84A1-8300-3CCC1234F330}"/>
              </a:ext>
            </a:extLst>
          </p:cNvPr>
          <p:cNvSpPr/>
          <p:nvPr/>
        </p:nvSpPr>
        <p:spPr>
          <a:xfrm>
            <a:off x="852610" y="3501390"/>
            <a:ext cx="1279165" cy="1258809"/>
          </a:xfrm>
          <a:prstGeom prst="ellipse">
            <a:avLst/>
          </a:prstGeom>
          <a:noFill/>
          <a:ln w="381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37770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8" grpId="0" animBg="1"/>
      <p:bldP spid="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E47F80FC-3EA4-5671-A90F-DCE77240C84C}"/>
              </a:ext>
            </a:extLst>
          </p:cNvPr>
          <p:cNvGrpSpPr/>
          <p:nvPr/>
        </p:nvGrpSpPr>
        <p:grpSpPr>
          <a:xfrm>
            <a:off x="9234234" y="4187550"/>
            <a:ext cx="3627120" cy="2520000"/>
            <a:chOff x="9479280" y="3810396"/>
            <a:chExt cx="3627120" cy="2520000"/>
          </a:xfrm>
        </p:grpSpPr>
        <p:pic>
          <p:nvPicPr>
            <p:cNvPr id="19" name="그래픽 18" descr="연필 윤곽선">
              <a:extLst>
                <a:ext uri="{FF2B5EF4-FFF2-40B4-BE49-F238E27FC236}">
                  <a16:creationId xmlns:a16="http://schemas.microsoft.com/office/drawing/2014/main" id="{FFB5F863-DB1B-5AB9-F739-579CE86EF0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672000" y="3810396"/>
              <a:ext cx="2520000" cy="2520000"/>
            </a:xfrm>
            <a:prstGeom prst="rect">
              <a:avLst/>
            </a:prstGeom>
          </p:spPr>
        </p:pic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F6E23DC3-3E6D-1A4E-E753-C3A6AF352CBF}"/>
                </a:ext>
              </a:extLst>
            </p:cNvPr>
            <p:cNvSpPr/>
            <p:nvPr/>
          </p:nvSpPr>
          <p:spPr>
            <a:xfrm>
              <a:off x="9479280" y="6209364"/>
              <a:ext cx="3627120" cy="12103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D3EE4516-C547-4470-C232-8150BEE669BA}"/>
              </a:ext>
            </a:extLst>
          </p:cNvPr>
          <p:cNvSpPr/>
          <p:nvPr/>
        </p:nvSpPr>
        <p:spPr>
          <a:xfrm>
            <a:off x="7004391" y="1307105"/>
            <a:ext cx="4947259" cy="1281942"/>
          </a:xfrm>
          <a:prstGeom prst="roundRect">
            <a:avLst/>
          </a:prstGeom>
          <a:solidFill>
            <a:srgbClr val="FFD6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사각형: 둥근 모서리 5">
            <a:extLst>
              <a:ext uri="{FF2B5EF4-FFF2-40B4-BE49-F238E27FC236}">
                <a16:creationId xmlns:a16="http://schemas.microsoft.com/office/drawing/2014/main" id="{A1D40BF6-0443-FA68-841A-60B3DB8741CE}"/>
              </a:ext>
            </a:extLst>
          </p:cNvPr>
          <p:cNvSpPr/>
          <p:nvPr/>
        </p:nvSpPr>
        <p:spPr>
          <a:xfrm>
            <a:off x="659907" y="794828"/>
            <a:ext cx="2872800" cy="5838969"/>
          </a:xfrm>
          <a:prstGeom prst="roundRect">
            <a:avLst>
              <a:gd name="adj" fmla="val 6495"/>
            </a:avLst>
          </a:prstGeom>
          <a:solidFill>
            <a:schemeClr val="tx2">
              <a:lumMod val="50000"/>
            </a:schemeClr>
          </a:solidFill>
          <a:ln w="857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38C3D8E-F7AF-922A-7201-379F40959C1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935" b="6355"/>
          <a:stretch/>
        </p:blipFill>
        <p:spPr>
          <a:xfrm>
            <a:off x="658104" y="945954"/>
            <a:ext cx="2855791" cy="5348172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9901111-96CD-6B86-AFBB-ED14E670465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381" b="5910"/>
          <a:stretch/>
        </p:blipFill>
        <p:spPr>
          <a:xfrm>
            <a:off x="3711948" y="940598"/>
            <a:ext cx="2855791" cy="5348172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8" name="타원 7">
            <a:extLst>
              <a:ext uri="{FF2B5EF4-FFF2-40B4-BE49-F238E27FC236}">
                <a16:creationId xmlns:a16="http://schemas.microsoft.com/office/drawing/2014/main" id="{4BCE81D7-4E12-1556-FCCE-47E78003B9A2}"/>
              </a:ext>
            </a:extLst>
          </p:cNvPr>
          <p:cNvSpPr/>
          <p:nvPr/>
        </p:nvSpPr>
        <p:spPr>
          <a:xfrm>
            <a:off x="898416" y="5760883"/>
            <a:ext cx="601666" cy="594258"/>
          </a:xfrm>
          <a:prstGeom prst="ellipse">
            <a:avLst/>
          </a:prstGeom>
          <a:noFill/>
          <a:ln w="381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rgbClr val="FF6600"/>
                </a:solidFill>
              </a:ln>
              <a:solidFill>
                <a:srgbClr val="FF6600"/>
              </a:solidFill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3E2778E0-DB17-FDA9-DC86-5F5695DB8061}"/>
              </a:ext>
            </a:extLst>
          </p:cNvPr>
          <p:cNvSpPr/>
          <p:nvPr/>
        </p:nvSpPr>
        <p:spPr>
          <a:xfrm>
            <a:off x="3872143" y="5495909"/>
            <a:ext cx="1344433" cy="1124206"/>
          </a:xfrm>
          <a:prstGeom prst="ellipse">
            <a:avLst/>
          </a:prstGeom>
          <a:noFill/>
          <a:ln w="381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ECAFC061-4490-C109-AD2D-92C051FA654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5522" b="7247"/>
          <a:stretch/>
        </p:blipFill>
        <p:spPr>
          <a:xfrm>
            <a:off x="3711613" y="934246"/>
            <a:ext cx="2904934" cy="53496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848AF74A-F55B-0502-52AF-B595257B70EC}"/>
              </a:ext>
            </a:extLst>
          </p:cNvPr>
          <p:cNvSpPr/>
          <p:nvPr/>
        </p:nvSpPr>
        <p:spPr>
          <a:xfrm>
            <a:off x="3117059" y="3507193"/>
            <a:ext cx="917885" cy="303203"/>
          </a:xfrm>
          <a:prstGeom prst="rightArrow">
            <a:avLst>
              <a:gd name="adj1" fmla="val 30645"/>
              <a:gd name="adj2" fmla="val 72581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B258692-18B7-D0F6-FEE2-476109074710}"/>
              </a:ext>
            </a:extLst>
          </p:cNvPr>
          <p:cNvSpPr txBox="1"/>
          <p:nvPr/>
        </p:nvSpPr>
        <p:spPr>
          <a:xfrm>
            <a:off x="7019376" y="2657569"/>
            <a:ext cx="4947259" cy="33516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 fontAlgn="base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400" kern="0" dirty="0">
                <a:solidFill>
                  <a:srgbClr val="000000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 궁금한 점을 글로 </a:t>
            </a:r>
            <a:r>
              <a:rPr lang="ko-KR" altLang="en-US" sz="2400" kern="0" dirty="0">
                <a:solidFill>
                  <a:srgbClr val="000000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작성</a:t>
            </a:r>
            <a:endParaRPr lang="en-US" altLang="ko-KR" sz="2400" kern="0" dirty="0">
              <a:solidFill>
                <a:srgbClr val="000000"/>
              </a:solidFill>
              <a:latin typeface="a타이틀고딕3" panose="02020600000000000000" pitchFamily="18" charset="-127"/>
              <a:ea typeface="a타이틀고딕3" panose="02020600000000000000" pitchFamily="18" charset="-127"/>
            </a:endParaRPr>
          </a:p>
          <a:p>
            <a:pPr marL="342900" lvl="0" indent="-342900" algn="just" fontAlgn="base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400" kern="0" dirty="0">
                <a:solidFill>
                  <a:srgbClr val="000000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 </a:t>
            </a:r>
            <a:r>
              <a:rPr lang="ko-KR" altLang="en-US" sz="2400" kern="0" dirty="0">
                <a:solidFill>
                  <a:srgbClr val="000000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유용</a:t>
            </a:r>
            <a:r>
              <a:rPr lang="ko-KR" altLang="en-US" sz="2400" kern="0" dirty="0">
                <a:solidFill>
                  <a:srgbClr val="000000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한 글에는 </a:t>
            </a:r>
            <a:r>
              <a:rPr lang="ko-KR" altLang="en-US" sz="2400" kern="0" dirty="0">
                <a:solidFill>
                  <a:srgbClr val="000000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공감</a:t>
            </a:r>
            <a:r>
              <a:rPr lang="ko-KR" altLang="en-US" sz="2400" kern="0" dirty="0">
                <a:solidFill>
                  <a:srgbClr val="000000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 표시 💓 </a:t>
            </a:r>
            <a:endParaRPr lang="en-US" altLang="ko-KR" sz="2400" kern="0" dirty="0">
              <a:solidFill>
                <a:srgbClr val="000000"/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  <a:p>
            <a:pPr marL="342900" lvl="0" indent="-342900" algn="just" fontAlgn="base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400" kern="0" dirty="0">
                <a:solidFill>
                  <a:srgbClr val="000000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 </a:t>
            </a:r>
            <a:r>
              <a:rPr lang="ko-KR" altLang="en-US" sz="2400" kern="0" dirty="0">
                <a:solidFill>
                  <a:srgbClr val="000000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댓글</a:t>
            </a:r>
            <a:r>
              <a:rPr lang="ko-KR" altLang="en-US" sz="2400" kern="0" dirty="0">
                <a:solidFill>
                  <a:srgbClr val="000000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을 달아 사람들과 소통 💬</a:t>
            </a:r>
            <a:endParaRPr lang="en-US" altLang="ko-KR" sz="2400" kern="0" dirty="0">
              <a:solidFill>
                <a:srgbClr val="000000"/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  <a:p>
            <a:pPr marL="342900" indent="-342900" algn="just" fontAlgn="base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400" kern="0" dirty="0">
                <a:solidFill>
                  <a:srgbClr val="000000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 원하는 </a:t>
            </a:r>
            <a:r>
              <a:rPr lang="ko-KR" altLang="en-US" sz="2400" kern="0" dirty="0" err="1">
                <a:solidFill>
                  <a:srgbClr val="000000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정보글</a:t>
            </a:r>
            <a:r>
              <a:rPr lang="ko-KR" altLang="en-US" sz="2400" kern="0" dirty="0">
                <a:solidFill>
                  <a:srgbClr val="000000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 간편 </a:t>
            </a:r>
            <a:r>
              <a:rPr lang="ko-KR" altLang="en-US" sz="2400" kern="0" dirty="0">
                <a:solidFill>
                  <a:srgbClr val="000000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검색</a:t>
            </a:r>
            <a:r>
              <a:rPr lang="ko-KR" altLang="en-US" sz="2400" kern="0" dirty="0">
                <a:solidFill>
                  <a:srgbClr val="000000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 🔎</a:t>
            </a:r>
            <a:endParaRPr lang="en-US" altLang="ko-KR" sz="2400" kern="0" dirty="0">
              <a:solidFill>
                <a:srgbClr val="000000"/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  <a:p>
            <a:pPr marL="342900" lvl="0" indent="-342900" algn="just" fontAlgn="base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400" kern="0" dirty="0">
                <a:solidFill>
                  <a:srgbClr val="000000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 </a:t>
            </a:r>
            <a:r>
              <a:rPr lang="ko-KR" altLang="en-US" sz="2400" kern="0" dirty="0">
                <a:solidFill>
                  <a:srgbClr val="000000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함께</a:t>
            </a:r>
            <a:r>
              <a:rPr lang="ko-KR" altLang="en-US" sz="2400" kern="0" dirty="0">
                <a:solidFill>
                  <a:srgbClr val="000000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 이루어가는 커뮤니티 형성</a:t>
            </a:r>
            <a:endParaRPr lang="en-US" altLang="ko-KR" sz="2400" kern="0" spc="0" dirty="0">
              <a:solidFill>
                <a:srgbClr val="000000"/>
              </a:solidFill>
              <a:effectLst/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  <a:p>
            <a:pPr marL="342900" lvl="0" indent="-342900" algn="just" fontAlgn="base">
              <a:lnSpc>
                <a:spcPct val="150000"/>
              </a:lnSpc>
              <a:buFont typeface="+mj-lt"/>
              <a:buAutoNum type="arabicPeriod"/>
            </a:pPr>
            <a:endParaRPr lang="en-US" altLang="ko-KR" sz="2400" kern="0" spc="0" dirty="0">
              <a:solidFill>
                <a:srgbClr val="000000"/>
              </a:solidFill>
              <a:effectLst/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16" name="사각형: 둥근 모서리 10">
            <a:extLst>
              <a:ext uri="{FF2B5EF4-FFF2-40B4-BE49-F238E27FC236}">
                <a16:creationId xmlns:a16="http://schemas.microsoft.com/office/drawing/2014/main" id="{780460F2-B417-4174-AE61-0B35DEB0D2B9}"/>
              </a:ext>
            </a:extLst>
          </p:cNvPr>
          <p:cNvSpPr/>
          <p:nvPr/>
        </p:nvSpPr>
        <p:spPr>
          <a:xfrm>
            <a:off x="293846" y="162976"/>
            <a:ext cx="5385594" cy="473032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241300" dist="38100" dir="5400000" algn="t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2400" b="1" i="1" kern="0" dirty="0">
                <a:solidFill>
                  <a:prstClr val="white"/>
                </a:solidFill>
              </a:rPr>
              <a:t>#3 </a:t>
            </a:r>
            <a:r>
              <a:rPr lang="ko-KR" altLang="en-US" sz="2400" b="1" i="1" kern="0" dirty="0">
                <a:solidFill>
                  <a:prstClr val="white"/>
                </a:solidFill>
              </a:rPr>
              <a:t>컬러풀카드 커뮤니티 활성화</a:t>
            </a:r>
            <a:endParaRPr lang="en-US" altLang="ko-KR" sz="2400" b="1" i="1" kern="0" dirty="0">
              <a:solidFill>
                <a:prstClr val="white"/>
              </a:solidFill>
            </a:endParaRPr>
          </a:p>
        </p:txBody>
      </p:sp>
      <p:sp>
        <p:nvSpPr>
          <p:cNvPr id="18" name="이등변 삼각형 17">
            <a:extLst>
              <a:ext uri="{FF2B5EF4-FFF2-40B4-BE49-F238E27FC236}">
                <a16:creationId xmlns:a16="http://schemas.microsoft.com/office/drawing/2014/main" id="{D438A5F0-686B-4D93-A89B-521C1B66B2AD}"/>
              </a:ext>
            </a:extLst>
          </p:cNvPr>
          <p:cNvSpPr/>
          <p:nvPr/>
        </p:nvSpPr>
        <p:spPr>
          <a:xfrm rot="14711020">
            <a:off x="220228" y="185276"/>
            <a:ext cx="244435" cy="473032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241300" dist="38100" dir="5400000" algn="t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42925" latinLnBrk="0">
              <a:defRPr/>
            </a:pPr>
            <a:endParaRPr lang="en-US" altLang="ko-KR" sz="700" kern="0" dirty="0">
              <a:solidFill>
                <a:srgbClr val="44546A">
                  <a:lumMod val="75000"/>
                </a:srgb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0DA5BFB-D9E9-41E7-B35B-FE5DB6EA85DA}"/>
              </a:ext>
            </a:extLst>
          </p:cNvPr>
          <p:cNvSpPr txBox="1"/>
          <p:nvPr/>
        </p:nvSpPr>
        <p:spPr>
          <a:xfrm>
            <a:off x="10487227" y="6396511"/>
            <a:ext cx="373820" cy="3401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1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D2741"/>
                </a:solidFill>
                <a:latin typeface="+mj-lt"/>
                <a:ea typeface="타이포_쌍문동 B" panose="02020803020101020101" pitchFamily="18" charset="-127"/>
              </a:rPr>
              <a:t>10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D1A74B1-023F-4D0D-A8F9-50696D2A94E7}"/>
              </a:ext>
            </a:extLst>
          </p:cNvPr>
          <p:cNvSpPr txBox="1"/>
          <p:nvPr/>
        </p:nvSpPr>
        <p:spPr>
          <a:xfrm>
            <a:off x="11687757" y="6396511"/>
            <a:ext cx="373820" cy="3401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1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D2741">
                    <a:alpha val="20000"/>
                  </a:srgbClr>
                </a:solidFill>
                <a:latin typeface="+mj-lt"/>
                <a:ea typeface="타이포_쌍문동 B" panose="02020803020101020101" pitchFamily="18" charset="-127"/>
              </a:rPr>
              <a:t>11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7615AB99-576E-47EA-9AE0-D73B89F38644}"/>
              </a:ext>
            </a:extLst>
          </p:cNvPr>
          <p:cNvCxnSpPr>
            <a:cxnSpLocks/>
          </p:cNvCxnSpPr>
          <p:nvPr/>
        </p:nvCxnSpPr>
        <p:spPr>
          <a:xfrm>
            <a:off x="11010514" y="6575021"/>
            <a:ext cx="601515" cy="0"/>
          </a:xfrm>
          <a:prstGeom prst="line">
            <a:avLst/>
          </a:prstGeom>
          <a:ln w="25400">
            <a:solidFill>
              <a:srgbClr val="2D274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749324F6-19E2-D99C-A7F2-5EE448374842}"/>
              </a:ext>
            </a:extLst>
          </p:cNvPr>
          <p:cNvSpPr/>
          <p:nvPr/>
        </p:nvSpPr>
        <p:spPr>
          <a:xfrm>
            <a:off x="3120947" y="3471144"/>
            <a:ext cx="917885" cy="353133"/>
          </a:xfrm>
          <a:prstGeom prst="rightArrow">
            <a:avLst>
              <a:gd name="adj1" fmla="val 30645"/>
              <a:gd name="adj2" fmla="val 72581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F2CC56-5D30-2AD5-F9A0-702168218D78}"/>
              </a:ext>
            </a:extLst>
          </p:cNvPr>
          <p:cNvSpPr txBox="1"/>
          <p:nvPr/>
        </p:nvSpPr>
        <p:spPr>
          <a:xfrm>
            <a:off x="7969314" y="150450"/>
            <a:ext cx="615696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en-US" altLang="ko-KR" sz="2000" b="1" i="1" kern="0" dirty="0">
                <a:latin typeface="+mj-lt"/>
              </a:rPr>
              <a:t>2. </a:t>
            </a:r>
            <a:r>
              <a:rPr lang="ko-KR" altLang="en-US" sz="2000" b="1" i="1" kern="0" dirty="0">
                <a:latin typeface="+mj-lt"/>
              </a:rPr>
              <a:t>해결 방안</a:t>
            </a:r>
            <a:endParaRPr lang="en-US" altLang="ko-KR" sz="2000" b="1" i="1" kern="0" dirty="0">
              <a:latin typeface="+mj-lt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BA358FA-0987-BE3D-0729-20EDEF7E776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5298" b="6756"/>
          <a:stretch/>
        </p:blipFill>
        <p:spPr>
          <a:xfrm>
            <a:off x="658049" y="955611"/>
            <a:ext cx="2881333" cy="53496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920ECC4E-CC9C-0C74-8F4B-A2D1A2B81C6A}"/>
              </a:ext>
            </a:extLst>
          </p:cNvPr>
          <p:cNvSpPr txBox="1"/>
          <p:nvPr/>
        </p:nvSpPr>
        <p:spPr>
          <a:xfrm>
            <a:off x="7153480" y="1351728"/>
            <a:ext cx="7118430" cy="4185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600" kern="0" spc="0" dirty="0">
                <a:solidFill>
                  <a:schemeClr val="bg1"/>
                </a:solidFill>
                <a:effectLst/>
                <a:latin typeface="a타이틀고딕3" panose="02020600000000000000" pitchFamily="18" charset="-127"/>
                <a:ea typeface="a타이틀고딕3" panose="02020600000000000000" pitchFamily="18" charset="-127"/>
              </a:rPr>
              <a:t>세 번째 해결책</a:t>
            </a:r>
            <a:r>
              <a:rPr lang="en-US" altLang="ko-KR" sz="1600" kern="0" spc="0" dirty="0">
                <a:solidFill>
                  <a:schemeClr val="bg1"/>
                </a:solidFill>
                <a:effectLst/>
                <a:latin typeface="a타이틀고딕3" panose="02020600000000000000" pitchFamily="18" charset="-127"/>
                <a:ea typeface="a타이틀고딕3" panose="02020600000000000000" pitchFamily="18" charset="-127"/>
              </a:rPr>
              <a:t>: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8395231-A1AF-92B2-A314-2A0860ECFF87}"/>
              </a:ext>
            </a:extLst>
          </p:cNvPr>
          <p:cNvSpPr txBox="1"/>
          <p:nvPr/>
        </p:nvSpPr>
        <p:spPr>
          <a:xfrm>
            <a:off x="7153480" y="1649247"/>
            <a:ext cx="4798170" cy="724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타이틀고딕3" panose="02020600000000000000" pitchFamily="18" charset="-127"/>
                <a:ea typeface="a타이틀고딕3" panose="02020600000000000000" pitchFamily="18" charset="-127"/>
                <a:cs typeface="+mn-cs"/>
              </a:rPr>
              <a:t>의견을 나누는 </a:t>
            </a:r>
            <a:r>
              <a:rPr kumimoji="0" lang="ko-KR" altLang="en-US" sz="3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타이틀고딕4" panose="02020600000000000000" pitchFamily="18" charset="-127"/>
                <a:ea typeface="a타이틀고딕4" panose="02020600000000000000" pitchFamily="18" charset="-127"/>
              </a:rPr>
              <a:t>소통</a:t>
            </a:r>
            <a:r>
              <a:rPr kumimoji="0" lang="ko-KR" altLang="en-US" sz="2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타이틀고딕3" panose="02020600000000000000" pitchFamily="18" charset="-127"/>
                <a:ea typeface="a타이틀고딕3" panose="02020600000000000000" pitchFamily="18" charset="-127"/>
                <a:cs typeface="+mn-cs"/>
              </a:rPr>
              <a:t> 게시판</a:t>
            </a:r>
            <a:endParaRPr kumimoji="0" lang="ko-KR" altLang="en-US" sz="27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타이틀고딕3" panose="02020600000000000000" pitchFamily="18" charset="-127"/>
              <a:ea typeface="a타이틀고딕3" panose="02020600000000000000" pitchFamily="18" charset="-127"/>
              <a:cs typeface="+mn-cs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6F236C4-306C-7771-9AEF-B0E117DBA271}"/>
              </a:ext>
            </a:extLst>
          </p:cNvPr>
          <p:cNvSpPr txBox="1"/>
          <p:nvPr/>
        </p:nvSpPr>
        <p:spPr>
          <a:xfrm>
            <a:off x="6958025" y="942847"/>
            <a:ext cx="390302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3A9FE6"/>
                </a:solidFill>
                <a:effectLst/>
                <a:uLnTx/>
                <a:uFillTx/>
                <a:latin typeface="a타이틀고딕2" panose="02020600000000000000" pitchFamily="18" charset="-127"/>
                <a:ea typeface="a타이틀고딕2" panose="02020600000000000000" pitchFamily="18" charset="-127"/>
                <a:cs typeface="Cascadia Code SemiBold" panose="020B0609020000020004" pitchFamily="49" charset="0"/>
              </a:rPr>
              <a:t>#Together #Communication #With</a:t>
            </a:r>
            <a:r>
              <a:rPr lang="en-US" altLang="ko-KR" sz="16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 </a:t>
            </a:r>
            <a:endParaRPr lang="ko-KR" altLang="en-US" dirty="0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CC7BB077-60FA-7A53-94F9-34425F2148D8}"/>
              </a:ext>
            </a:extLst>
          </p:cNvPr>
          <p:cNvSpPr/>
          <p:nvPr/>
        </p:nvSpPr>
        <p:spPr>
          <a:xfrm>
            <a:off x="2255195" y="5710741"/>
            <a:ext cx="1112850" cy="719044"/>
          </a:xfrm>
          <a:prstGeom prst="ellipse">
            <a:avLst/>
          </a:prstGeom>
          <a:noFill/>
          <a:ln w="381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79242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8" grpId="0" animBg="1"/>
      <p:bldP spid="8" grpId="1" animBg="1"/>
      <p:bldP spid="9" grpId="0" animBg="1"/>
      <p:bldP spid="9" grpId="1" animBg="1"/>
      <p:bldP spid="12" grpId="0" animBg="1"/>
      <p:bldP spid="6" grpId="0" animBg="1"/>
      <p:bldP spid="6" grpId="1" animBg="1"/>
      <p:bldP spid="1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 flipV="1">
            <a:off x="6671188" y="2072369"/>
            <a:ext cx="2852938" cy="1660702"/>
            <a:chOff x="6653584" y="1843308"/>
            <a:chExt cx="2387537" cy="1389791"/>
          </a:xfrm>
        </p:grpSpPr>
        <p:sp>
          <p:nvSpPr>
            <p:cNvPr id="156" name="자유형 155"/>
            <p:cNvSpPr/>
            <p:nvPr/>
          </p:nvSpPr>
          <p:spPr>
            <a:xfrm>
              <a:off x="8102099" y="1937246"/>
              <a:ext cx="939022" cy="433626"/>
            </a:xfrm>
            <a:custGeom>
              <a:avLst/>
              <a:gdLst>
                <a:gd name="connsiteX0" fmla="*/ 469511 w 939022"/>
                <a:gd name="connsiteY0" fmla="*/ 0 h 433626"/>
                <a:gd name="connsiteX1" fmla="*/ 890167 w 939022"/>
                <a:gd name="connsiteY1" fmla="*/ 323642 h 433626"/>
                <a:gd name="connsiteX2" fmla="*/ 939022 w 939022"/>
                <a:gd name="connsiteY2" fmla="*/ 433626 h 433626"/>
                <a:gd name="connsiteX3" fmla="*/ 0 w 939022"/>
                <a:gd name="connsiteY3" fmla="*/ 433626 h 433626"/>
                <a:gd name="connsiteX4" fmla="*/ 48855 w 939022"/>
                <a:gd name="connsiteY4" fmla="*/ 323642 h 433626"/>
                <a:gd name="connsiteX5" fmla="*/ 469511 w 939022"/>
                <a:gd name="connsiteY5" fmla="*/ 0 h 433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39022" h="433626">
                  <a:moveTo>
                    <a:pt x="469511" y="0"/>
                  </a:moveTo>
                  <a:cubicBezTo>
                    <a:pt x="633787" y="0"/>
                    <a:pt x="782512" y="123680"/>
                    <a:pt x="890167" y="323642"/>
                  </a:cubicBezTo>
                  <a:lnTo>
                    <a:pt x="939022" y="433626"/>
                  </a:lnTo>
                  <a:lnTo>
                    <a:pt x="0" y="433626"/>
                  </a:lnTo>
                  <a:lnTo>
                    <a:pt x="48855" y="323642"/>
                  </a:lnTo>
                  <a:cubicBezTo>
                    <a:pt x="156510" y="123680"/>
                    <a:pt x="305235" y="0"/>
                    <a:pt x="46951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1" name="자유형 140"/>
            <p:cNvSpPr/>
            <p:nvPr/>
          </p:nvSpPr>
          <p:spPr>
            <a:xfrm rot="18900000">
              <a:off x="6735713" y="1843308"/>
              <a:ext cx="1840832" cy="877968"/>
            </a:xfrm>
            <a:custGeom>
              <a:avLst/>
              <a:gdLst>
                <a:gd name="connsiteX0" fmla="*/ 962864 w 1840832"/>
                <a:gd name="connsiteY0" fmla="*/ 0 h 877968"/>
                <a:gd name="connsiteX1" fmla="*/ 1840832 w 1840832"/>
                <a:gd name="connsiteY1" fmla="*/ 877968 h 877968"/>
                <a:gd name="connsiteX2" fmla="*/ 1833777 w 1840832"/>
                <a:gd name="connsiteY2" fmla="*/ 877968 h 877968"/>
                <a:gd name="connsiteX3" fmla="*/ 1769747 w 1840832"/>
                <a:gd name="connsiteY3" fmla="*/ 843213 h 877968"/>
                <a:gd name="connsiteX4" fmla="*/ 1619281 w 1840832"/>
                <a:gd name="connsiteY4" fmla="*/ 812836 h 877968"/>
                <a:gd name="connsiteX5" fmla="*/ 103722 w 1840832"/>
                <a:gd name="connsiteY5" fmla="*/ 812836 h 877968"/>
                <a:gd name="connsiteX6" fmla="*/ 103722 w 1840832"/>
                <a:gd name="connsiteY6" fmla="*/ 877968 h 877968"/>
                <a:gd name="connsiteX7" fmla="*/ 0 w 1840832"/>
                <a:gd name="connsiteY7" fmla="*/ 877968 h 877968"/>
                <a:gd name="connsiteX8" fmla="*/ 0 w 1840832"/>
                <a:gd name="connsiteY8" fmla="*/ 0 h 877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40832" h="877968">
                  <a:moveTo>
                    <a:pt x="962864" y="0"/>
                  </a:moveTo>
                  <a:lnTo>
                    <a:pt x="1840832" y="877968"/>
                  </a:lnTo>
                  <a:lnTo>
                    <a:pt x="1833777" y="877968"/>
                  </a:lnTo>
                  <a:lnTo>
                    <a:pt x="1769747" y="843213"/>
                  </a:lnTo>
                  <a:cubicBezTo>
                    <a:pt x="1723499" y="823653"/>
                    <a:pt x="1672653" y="812836"/>
                    <a:pt x="1619281" y="812836"/>
                  </a:cubicBezTo>
                  <a:lnTo>
                    <a:pt x="103722" y="812836"/>
                  </a:lnTo>
                  <a:lnTo>
                    <a:pt x="103722" y="877968"/>
                  </a:lnTo>
                  <a:lnTo>
                    <a:pt x="0" y="877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2" name="직각 삼각형 141"/>
            <p:cNvSpPr/>
            <p:nvPr/>
          </p:nvSpPr>
          <p:spPr>
            <a:xfrm>
              <a:off x="6653584" y="2423393"/>
              <a:ext cx="809706" cy="809706"/>
            </a:xfrm>
            <a:prstGeom prst="rtTriangle">
              <a:avLst/>
            </a:prstGeom>
            <a:solidFill>
              <a:schemeClr val="tx1">
                <a:lumMod val="75000"/>
                <a:lumOff val="25000"/>
              </a:schemeClr>
            </a:solidFill>
            <a:ln w="76200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54" name="직사각형 153"/>
          <p:cNvSpPr/>
          <p:nvPr/>
        </p:nvSpPr>
        <p:spPr>
          <a:xfrm>
            <a:off x="6454644" y="2072369"/>
            <a:ext cx="1363913" cy="9945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en-US" altLang="ko-KR" sz="3800" b="1" kern="0" dirty="0">
                <a:solidFill>
                  <a:prstClr val="white"/>
                </a:solidFill>
              </a:rPr>
              <a:t>W</a:t>
            </a:r>
          </a:p>
          <a:p>
            <a:pPr algn="ctr" latinLnBrk="0">
              <a:defRPr/>
            </a:pPr>
            <a:r>
              <a:rPr lang="en-US" altLang="ko-KR" sz="900" kern="0" dirty="0">
                <a:solidFill>
                  <a:prstClr val="whit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Weakness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ko-KR" altLang="en-US" sz="700" kern="0" dirty="0">
                <a:solidFill>
                  <a:prstClr val="whit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약점</a:t>
            </a:r>
          </a:p>
        </p:txBody>
      </p:sp>
      <p:sp>
        <p:nvSpPr>
          <p:cNvPr id="158" name="자유형 157"/>
          <p:cNvSpPr>
            <a:spLocks/>
          </p:cNvSpPr>
          <p:nvPr/>
        </p:nvSpPr>
        <p:spPr>
          <a:xfrm flipH="1">
            <a:off x="1662613" y="1380912"/>
            <a:ext cx="1871002" cy="756000"/>
          </a:xfrm>
          <a:custGeom>
            <a:avLst/>
            <a:gdLst>
              <a:gd name="connsiteX0" fmla="*/ 469511 w 939022"/>
              <a:gd name="connsiteY0" fmla="*/ 0 h 433626"/>
              <a:gd name="connsiteX1" fmla="*/ 890167 w 939022"/>
              <a:gd name="connsiteY1" fmla="*/ 323642 h 433626"/>
              <a:gd name="connsiteX2" fmla="*/ 939022 w 939022"/>
              <a:gd name="connsiteY2" fmla="*/ 433626 h 433626"/>
              <a:gd name="connsiteX3" fmla="*/ 0 w 939022"/>
              <a:gd name="connsiteY3" fmla="*/ 433626 h 433626"/>
              <a:gd name="connsiteX4" fmla="*/ 48855 w 939022"/>
              <a:gd name="connsiteY4" fmla="*/ 323642 h 433626"/>
              <a:gd name="connsiteX5" fmla="*/ 469511 w 939022"/>
              <a:gd name="connsiteY5" fmla="*/ 0 h 433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39022" h="433626">
                <a:moveTo>
                  <a:pt x="469511" y="0"/>
                </a:moveTo>
                <a:cubicBezTo>
                  <a:pt x="633787" y="0"/>
                  <a:pt x="782512" y="123680"/>
                  <a:pt x="890167" y="323642"/>
                </a:cubicBezTo>
                <a:lnTo>
                  <a:pt x="939022" y="433626"/>
                </a:lnTo>
                <a:lnTo>
                  <a:pt x="0" y="433626"/>
                </a:lnTo>
                <a:lnTo>
                  <a:pt x="48855" y="323642"/>
                </a:lnTo>
                <a:cubicBezTo>
                  <a:pt x="156510" y="123680"/>
                  <a:pt x="305235" y="0"/>
                  <a:pt x="469511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59" name="자유형 158"/>
          <p:cNvSpPr>
            <a:spLocks noChangeAspect="1"/>
          </p:cNvSpPr>
          <p:nvPr/>
        </p:nvSpPr>
        <p:spPr>
          <a:xfrm rot="2700000" flipH="1">
            <a:off x="2627049" y="1216420"/>
            <a:ext cx="3019241" cy="1440000"/>
          </a:xfrm>
          <a:custGeom>
            <a:avLst/>
            <a:gdLst>
              <a:gd name="connsiteX0" fmla="*/ 962864 w 1840832"/>
              <a:gd name="connsiteY0" fmla="*/ 0 h 877968"/>
              <a:gd name="connsiteX1" fmla="*/ 1840832 w 1840832"/>
              <a:gd name="connsiteY1" fmla="*/ 877968 h 877968"/>
              <a:gd name="connsiteX2" fmla="*/ 1833777 w 1840832"/>
              <a:gd name="connsiteY2" fmla="*/ 877968 h 877968"/>
              <a:gd name="connsiteX3" fmla="*/ 1769747 w 1840832"/>
              <a:gd name="connsiteY3" fmla="*/ 843213 h 877968"/>
              <a:gd name="connsiteX4" fmla="*/ 1619281 w 1840832"/>
              <a:gd name="connsiteY4" fmla="*/ 812836 h 877968"/>
              <a:gd name="connsiteX5" fmla="*/ 103722 w 1840832"/>
              <a:gd name="connsiteY5" fmla="*/ 812836 h 877968"/>
              <a:gd name="connsiteX6" fmla="*/ 103722 w 1840832"/>
              <a:gd name="connsiteY6" fmla="*/ 877968 h 877968"/>
              <a:gd name="connsiteX7" fmla="*/ 0 w 1840832"/>
              <a:gd name="connsiteY7" fmla="*/ 877968 h 877968"/>
              <a:gd name="connsiteX8" fmla="*/ 0 w 1840832"/>
              <a:gd name="connsiteY8" fmla="*/ 0 h 877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40832" h="877968">
                <a:moveTo>
                  <a:pt x="962864" y="0"/>
                </a:moveTo>
                <a:lnTo>
                  <a:pt x="1840832" y="877968"/>
                </a:lnTo>
                <a:lnTo>
                  <a:pt x="1833777" y="877968"/>
                </a:lnTo>
                <a:lnTo>
                  <a:pt x="1769747" y="843213"/>
                </a:lnTo>
                <a:cubicBezTo>
                  <a:pt x="1723499" y="823653"/>
                  <a:pt x="1672653" y="812836"/>
                  <a:pt x="1619281" y="812836"/>
                </a:cubicBezTo>
                <a:lnTo>
                  <a:pt x="103722" y="812836"/>
                </a:lnTo>
                <a:lnTo>
                  <a:pt x="103722" y="877968"/>
                </a:lnTo>
                <a:lnTo>
                  <a:pt x="0" y="877968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60" name="직각 삼각형 159"/>
          <p:cNvSpPr>
            <a:spLocks noChangeAspect="1"/>
          </p:cNvSpPr>
          <p:nvPr/>
        </p:nvSpPr>
        <p:spPr>
          <a:xfrm flipH="1">
            <a:off x="4231157" y="1937110"/>
            <a:ext cx="1620000" cy="1620000"/>
          </a:xfrm>
          <a:prstGeom prst="rtTriangle">
            <a:avLst/>
          </a:prstGeom>
          <a:solidFill>
            <a:srgbClr val="FFC000"/>
          </a:solidFill>
          <a:ln w="76200">
            <a:solidFill>
              <a:srgbClr val="FFC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161" name="그룹 160"/>
          <p:cNvGrpSpPr/>
          <p:nvPr/>
        </p:nvGrpSpPr>
        <p:grpSpPr>
          <a:xfrm>
            <a:off x="6666145" y="3824941"/>
            <a:ext cx="2852938" cy="1660702"/>
            <a:chOff x="6653584" y="1843308"/>
            <a:chExt cx="2387537" cy="1389791"/>
          </a:xfrm>
        </p:grpSpPr>
        <p:sp>
          <p:nvSpPr>
            <p:cNvPr id="162" name="자유형 161"/>
            <p:cNvSpPr/>
            <p:nvPr/>
          </p:nvSpPr>
          <p:spPr>
            <a:xfrm>
              <a:off x="8102099" y="1937246"/>
              <a:ext cx="939022" cy="433626"/>
            </a:xfrm>
            <a:custGeom>
              <a:avLst/>
              <a:gdLst>
                <a:gd name="connsiteX0" fmla="*/ 469511 w 939022"/>
                <a:gd name="connsiteY0" fmla="*/ 0 h 433626"/>
                <a:gd name="connsiteX1" fmla="*/ 890167 w 939022"/>
                <a:gd name="connsiteY1" fmla="*/ 323642 h 433626"/>
                <a:gd name="connsiteX2" fmla="*/ 939022 w 939022"/>
                <a:gd name="connsiteY2" fmla="*/ 433626 h 433626"/>
                <a:gd name="connsiteX3" fmla="*/ 0 w 939022"/>
                <a:gd name="connsiteY3" fmla="*/ 433626 h 433626"/>
                <a:gd name="connsiteX4" fmla="*/ 48855 w 939022"/>
                <a:gd name="connsiteY4" fmla="*/ 323642 h 433626"/>
                <a:gd name="connsiteX5" fmla="*/ 469511 w 939022"/>
                <a:gd name="connsiteY5" fmla="*/ 0 h 433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39022" h="433626">
                  <a:moveTo>
                    <a:pt x="469511" y="0"/>
                  </a:moveTo>
                  <a:cubicBezTo>
                    <a:pt x="633787" y="0"/>
                    <a:pt x="782512" y="123680"/>
                    <a:pt x="890167" y="323642"/>
                  </a:cubicBezTo>
                  <a:lnTo>
                    <a:pt x="939022" y="433626"/>
                  </a:lnTo>
                  <a:lnTo>
                    <a:pt x="0" y="433626"/>
                  </a:lnTo>
                  <a:lnTo>
                    <a:pt x="48855" y="323642"/>
                  </a:lnTo>
                  <a:cubicBezTo>
                    <a:pt x="156510" y="123680"/>
                    <a:pt x="305235" y="0"/>
                    <a:pt x="46951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63" name="자유형 162"/>
            <p:cNvSpPr/>
            <p:nvPr/>
          </p:nvSpPr>
          <p:spPr>
            <a:xfrm rot="18900000">
              <a:off x="6735713" y="1843308"/>
              <a:ext cx="1840832" cy="877968"/>
            </a:xfrm>
            <a:custGeom>
              <a:avLst/>
              <a:gdLst>
                <a:gd name="connsiteX0" fmla="*/ 962864 w 1840832"/>
                <a:gd name="connsiteY0" fmla="*/ 0 h 877968"/>
                <a:gd name="connsiteX1" fmla="*/ 1840832 w 1840832"/>
                <a:gd name="connsiteY1" fmla="*/ 877968 h 877968"/>
                <a:gd name="connsiteX2" fmla="*/ 1833777 w 1840832"/>
                <a:gd name="connsiteY2" fmla="*/ 877968 h 877968"/>
                <a:gd name="connsiteX3" fmla="*/ 1769747 w 1840832"/>
                <a:gd name="connsiteY3" fmla="*/ 843213 h 877968"/>
                <a:gd name="connsiteX4" fmla="*/ 1619281 w 1840832"/>
                <a:gd name="connsiteY4" fmla="*/ 812836 h 877968"/>
                <a:gd name="connsiteX5" fmla="*/ 103722 w 1840832"/>
                <a:gd name="connsiteY5" fmla="*/ 812836 h 877968"/>
                <a:gd name="connsiteX6" fmla="*/ 103722 w 1840832"/>
                <a:gd name="connsiteY6" fmla="*/ 877968 h 877968"/>
                <a:gd name="connsiteX7" fmla="*/ 0 w 1840832"/>
                <a:gd name="connsiteY7" fmla="*/ 877968 h 877968"/>
                <a:gd name="connsiteX8" fmla="*/ 0 w 1840832"/>
                <a:gd name="connsiteY8" fmla="*/ 0 h 877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40832" h="877968">
                  <a:moveTo>
                    <a:pt x="962864" y="0"/>
                  </a:moveTo>
                  <a:lnTo>
                    <a:pt x="1840832" y="877968"/>
                  </a:lnTo>
                  <a:lnTo>
                    <a:pt x="1833777" y="877968"/>
                  </a:lnTo>
                  <a:lnTo>
                    <a:pt x="1769747" y="843213"/>
                  </a:lnTo>
                  <a:cubicBezTo>
                    <a:pt x="1723499" y="823653"/>
                    <a:pt x="1672653" y="812836"/>
                    <a:pt x="1619281" y="812836"/>
                  </a:cubicBezTo>
                  <a:lnTo>
                    <a:pt x="103722" y="812836"/>
                  </a:lnTo>
                  <a:lnTo>
                    <a:pt x="103722" y="877968"/>
                  </a:lnTo>
                  <a:lnTo>
                    <a:pt x="0" y="877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4" name="직각 삼각형 163"/>
            <p:cNvSpPr/>
            <p:nvPr/>
          </p:nvSpPr>
          <p:spPr>
            <a:xfrm>
              <a:off x="6653584" y="2423393"/>
              <a:ext cx="809706" cy="809706"/>
            </a:xfrm>
            <a:prstGeom prst="rtTriangle">
              <a:avLst/>
            </a:prstGeom>
            <a:solidFill>
              <a:schemeClr val="tx1">
                <a:lumMod val="75000"/>
                <a:lumOff val="25000"/>
              </a:schemeClr>
            </a:solidFill>
            <a:ln w="76200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66" name="자유형 165"/>
          <p:cNvSpPr/>
          <p:nvPr/>
        </p:nvSpPr>
        <p:spPr>
          <a:xfrm flipH="1" flipV="1">
            <a:off x="1855247" y="5372840"/>
            <a:ext cx="1872000" cy="756000"/>
          </a:xfrm>
          <a:custGeom>
            <a:avLst/>
            <a:gdLst>
              <a:gd name="connsiteX0" fmla="*/ 469511 w 939022"/>
              <a:gd name="connsiteY0" fmla="*/ 0 h 433626"/>
              <a:gd name="connsiteX1" fmla="*/ 890167 w 939022"/>
              <a:gd name="connsiteY1" fmla="*/ 323642 h 433626"/>
              <a:gd name="connsiteX2" fmla="*/ 939022 w 939022"/>
              <a:gd name="connsiteY2" fmla="*/ 433626 h 433626"/>
              <a:gd name="connsiteX3" fmla="*/ 0 w 939022"/>
              <a:gd name="connsiteY3" fmla="*/ 433626 h 433626"/>
              <a:gd name="connsiteX4" fmla="*/ 48855 w 939022"/>
              <a:gd name="connsiteY4" fmla="*/ 323642 h 433626"/>
              <a:gd name="connsiteX5" fmla="*/ 469511 w 939022"/>
              <a:gd name="connsiteY5" fmla="*/ 0 h 433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39022" h="433626">
                <a:moveTo>
                  <a:pt x="469511" y="0"/>
                </a:moveTo>
                <a:cubicBezTo>
                  <a:pt x="633787" y="0"/>
                  <a:pt x="782512" y="123680"/>
                  <a:pt x="890167" y="323642"/>
                </a:cubicBezTo>
                <a:lnTo>
                  <a:pt x="939022" y="433626"/>
                </a:lnTo>
                <a:lnTo>
                  <a:pt x="0" y="433626"/>
                </a:lnTo>
                <a:lnTo>
                  <a:pt x="48855" y="323642"/>
                </a:lnTo>
                <a:cubicBezTo>
                  <a:pt x="156510" y="123680"/>
                  <a:pt x="305235" y="0"/>
                  <a:pt x="469511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67" name="자유형 166"/>
          <p:cNvSpPr>
            <a:spLocks noChangeAspect="1"/>
          </p:cNvSpPr>
          <p:nvPr/>
        </p:nvSpPr>
        <p:spPr>
          <a:xfrm rot="18900000" flipH="1" flipV="1">
            <a:off x="2699302" y="4849433"/>
            <a:ext cx="3019241" cy="1440000"/>
          </a:xfrm>
          <a:custGeom>
            <a:avLst/>
            <a:gdLst>
              <a:gd name="connsiteX0" fmla="*/ 962864 w 1840832"/>
              <a:gd name="connsiteY0" fmla="*/ 0 h 877968"/>
              <a:gd name="connsiteX1" fmla="*/ 1840832 w 1840832"/>
              <a:gd name="connsiteY1" fmla="*/ 877968 h 877968"/>
              <a:gd name="connsiteX2" fmla="*/ 1833777 w 1840832"/>
              <a:gd name="connsiteY2" fmla="*/ 877968 h 877968"/>
              <a:gd name="connsiteX3" fmla="*/ 1769747 w 1840832"/>
              <a:gd name="connsiteY3" fmla="*/ 843213 h 877968"/>
              <a:gd name="connsiteX4" fmla="*/ 1619281 w 1840832"/>
              <a:gd name="connsiteY4" fmla="*/ 812836 h 877968"/>
              <a:gd name="connsiteX5" fmla="*/ 103722 w 1840832"/>
              <a:gd name="connsiteY5" fmla="*/ 812836 h 877968"/>
              <a:gd name="connsiteX6" fmla="*/ 103722 w 1840832"/>
              <a:gd name="connsiteY6" fmla="*/ 877968 h 877968"/>
              <a:gd name="connsiteX7" fmla="*/ 0 w 1840832"/>
              <a:gd name="connsiteY7" fmla="*/ 877968 h 877968"/>
              <a:gd name="connsiteX8" fmla="*/ 0 w 1840832"/>
              <a:gd name="connsiteY8" fmla="*/ 0 h 877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40832" h="877968">
                <a:moveTo>
                  <a:pt x="962864" y="0"/>
                </a:moveTo>
                <a:lnTo>
                  <a:pt x="1840832" y="877968"/>
                </a:lnTo>
                <a:lnTo>
                  <a:pt x="1833777" y="877968"/>
                </a:lnTo>
                <a:lnTo>
                  <a:pt x="1769747" y="843213"/>
                </a:lnTo>
                <a:cubicBezTo>
                  <a:pt x="1723499" y="823653"/>
                  <a:pt x="1672653" y="812836"/>
                  <a:pt x="1619281" y="812836"/>
                </a:cubicBezTo>
                <a:lnTo>
                  <a:pt x="103722" y="812836"/>
                </a:lnTo>
                <a:lnTo>
                  <a:pt x="103722" y="877968"/>
                </a:lnTo>
                <a:lnTo>
                  <a:pt x="0" y="877968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68" name="직각 삼각형 167"/>
          <p:cNvSpPr>
            <a:spLocks noChangeAspect="1"/>
          </p:cNvSpPr>
          <p:nvPr/>
        </p:nvSpPr>
        <p:spPr>
          <a:xfrm flipH="1" flipV="1">
            <a:off x="4233599" y="3970207"/>
            <a:ext cx="1620000" cy="1620000"/>
          </a:xfrm>
          <a:prstGeom prst="rtTriangle">
            <a:avLst/>
          </a:prstGeom>
          <a:solidFill>
            <a:srgbClr val="FFC000"/>
          </a:solidFill>
          <a:ln w="76200">
            <a:solidFill>
              <a:srgbClr val="FFC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3" name="직사각형 152"/>
          <p:cNvSpPr/>
          <p:nvPr/>
        </p:nvSpPr>
        <p:spPr>
          <a:xfrm>
            <a:off x="4473704" y="2115718"/>
            <a:ext cx="1231969" cy="15148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en-US" altLang="ko-KR" sz="6600" b="1" kern="0" dirty="0">
                <a:solidFill>
                  <a:prstClr val="white"/>
                </a:solidFill>
              </a:rPr>
              <a:t>S</a:t>
            </a:r>
          </a:p>
          <a:p>
            <a:pPr algn="ctr" latinLnBrk="0">
              <a:defRPr/>
            </a:pPr>
            <a:r>
              <a:rPr lang="en-US" altLang="ko-KR" sz="1200" b="1" kern="0" dirty="0">
                <a:solidFill>
                  <a:prstClr val="whit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Strength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ko-KR" altLang="en-US" sz="1050" b="1" kern="0" dirty="0">
                <a:solidFill>
                  <a:prstClr val="whit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강점</a:t>
            </a:r>
            <a:endParaRPr lang="ko-KR" altLang="en-US" sz="700" b="1" kern="0" dirty="0">
              <a:solidFill>
                <a:prstClr val="white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55" name="직사각형 154"/>
          <p:cNvSpPr/>
          <p:nvPr/>
        </p:nvSpPr>
        <p:spPr>
          <a:xfrm>
            <a:off x="6478296" y="4491140"/>
            <a:ext cx="1296365" cy="9945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en-US" altLang="ko-KR" sz="4000" b="1" kern="0" dirty="0">
                <a:solidFill>
                  <a:prstClr val="white"/>
                </a:solidFill>
              </a:rPr>
              <a:t>T</a:t>
            </a:r>
          </a:p>
          <a:p>
            <a:pPr algn="ctr" latinLnBrk="0">
              <a:defRPr/>
            </a:pPr>
            <a:r>
              <a:rPr lang="en-US" altLang="ko-KR" sz="900" kern="0" dirty="0">
                <a:solidFill>
                  <a:prstClr val="whit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Threat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ko-KR" altLang="en-US" sz="700" kern="0" dirty="0">
                <a:solidFill>
                  <a:prstClr val="whit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위협</a:t>
            </a: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982279FE-D2EA-4605-8677-6EF33C4B76F2}"/>
              </a:ext>
            </a:extLst>
          </p:cNvPr>
          <p:cNvSpPr/>
          <p:nvPr/>
        </p:nvSpPr>
        <p:spPr>
          <a:xfrm>
            <a:off x="8327516" y="2095371"/>
            <a:ext cx="354167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결식아동의 나이가 국한되어 앱 사용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  <a:p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기한의 한계가 존재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  <a:p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  <a:p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결식아동이 아닌 사람은 신규 유입이 어려움</a:t>
            </a: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982279FE-D2EA-4605-8677-6EF33C4B76F2}"/>
              </a:ext>
            </a:extLst>
          </p:cNvPr>
          <p:cNvSpPr/>
          <p:nvPr/>
        </p:nvSpPr>
        <p:spPr>
          <a:xfrm>
            <a:off x="739833" y="2169718"/>
            <a:ext cx="3856082" cy="1354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대구시 결식아동을 위한 </a:t>
            </a:r>
            <a:endParaRPr lang="en-US" altLang="ko-KR" dirty="0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  <a:p>
            <a:r>
              <a:rPr lang="ko-KR" altLang="en-US" dirty="0">
                <a:solidFill>
                  <a:srgbClr val="FF9D01"/>
                </a:soli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유일한</a:t>
            </a:r>
            <a:r>
              <a:rPr lang="ko-KR" altLang="en-US" dirty="0">
                <a:solidFill>
                  <a:srgbClr val="FF9D0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 </a:t>
            </a:r>
            <a:r>
              <a:rPr lang="ko-KR" altLang="en-US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앱으로 </a:t>
            </a:r>
            <a:r>
              <a:rPr lang="ko-KR" altLang="en-US" dirty="0">
                <a:solidFill>
                  <a:srgbClr val="FF9D01"/>
                </a:soli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차별성</a:t>
            </a:r>
            <a:r>
              <a:rPr lang="ko-KR" altLang="en-US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을 가짐</a:t>
            </a:r>
            <a:endParaRPr lang="en-US" altLang="ko-KR" dirty="0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  <a:p>
            <a:endParaRPr lang="en-US" altLang="ko-KR" sz="1000" dirty="0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  <a:p>
            <a:r>
              <a:rPr lang="ko-KR" altLang="en-US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잔액확인</a:t>
            </a:r>
            <a:r>
              <a:rPr lang="en-US" altLang="ko-KR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 </a:t>
            </a:r>
            <a:r>
              <a:rPr lang="ko-KR" altLang="en-US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및 가맹점 찾기 등으로 결식</a:t>
            </a:r>
            <a:endParaRPr lang="en-US" altLang="ko-KR" dirty="0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  <a:p>
            <a:r>
              <a:rPr lang="ko-KR" altLang="en-US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아동의 </a:t>
            </a:r>
            <a:r>
              <a:rPr lang="ko-KR" altLang="en-US" dirty="0">
                <a:solidFill>
                  <a:srgbClr val="FF9D01"/>
                </a:soli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부담감</a:t>
            </a:r>
            <a:r>
              <a:rPr lang="ko-KR" altLang="en-US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을 </a:t>
            </a:r>
            <a:r>
              <a:rPr lang="ko-KR" altLang="en-US" dirty="0">
                <a:solidFill>
                  <a:srgbClr val="FF9D01"/>
                </a:soli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완화</a:t>
            </a:r>
            <a:r>
              <a:rPr lang="ko-KR" altLang="en-US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시킬 수 있음</a:t>
            </a:r>
            <a:endParaRPr lang="en-US" altLang="ko-KR" dirty="0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982279FE-D2EA-4605-8677-6EF33C4B76F2}"/>
              </a:ext>
            </a:extLst>
          </p:cNvPr>
          <p:cNvSpPr/>
          <p:nvPr/>
        </p:nvSpPr>
        <p:spPr>
          <a:xfrm>
            <a:off x="8355764" y="4610702"/>
            <a:ext cx="284055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대구시에서 급식카드 관련 </a:t>
            </a:r>
            <a:r>
              <a:rPr lang="ko-KR" alt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모바일앱사업을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 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도입할 가능성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982279FE-D2EA-4605-8677-6EF33C4B76F2}"/>
              </a:ext>
            </a:extLst>
          </p:cNvPr>
          <p:cNvSpPr/>
          <p:nvPr/>
        </p:nvSpPr>
        <p:spPr>
          <a:xfrm>
            <a:off x="749796" y="4250617"/>
            <a:ext cx="3855600" cy="10926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결식아동에 대한 </a:t>
            </a:r>
            <a:r>
              <a:rPr lang="ko-KR" altLang="en-US" dirty="0">
                <a:solidFill>
                  <a:srgbClr val="FF9D01"/>
                </a:soli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사회적 관심 증가</a:t>
            </a:r>
            <a:endParaRPr lang="en-US" altLang="ko-KR" dirty="0">
              <a:solidFill>
                <a:srgbClr val="FF9D01"/>
              </a:solidFill>
              <a:latin typeface="a타이틀고딕4" panose="02020600000000000000" pitchFamily="18" charset="-127"/>
              <a:ea typeface="a타이틀고딕4" panose="02020600000000000000" pitchFamily="18" charset="-127"/>
            </a:endParaRPr>
          </a:p>
          <a:p>
            <a:endParaRPr lang="en-US" altLang="ko-KR" sz="1000" dirty="0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  <a:p>
            <a:r>
              <a:rPr lang="ko-KR" altLang="en-US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최근 대구시 아동급식카드 </a:t>
            </a:r>
            <a:r>
              <a:rPr lang="ko-KR" altLang="en-US" dirty="0">
                <a:solidFill>
                  <a:srgbClr val="FF9D01"/>
                </a:soli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가맹점 </a:t>
            </a:r>
            <a:endParaRPr lang="en-US" altLang="ko-KR" dirty="0">
              <a:solidFill>
                <a:srgbClr val="FF9D01"/>
              </a:solidFill>
              <a:latin typeface="a타이틀고딕4" panose="02020600000000000000" pitchFamily="18" charset="-127"/>
              <a:ea typeface="a타이틀고딕4" panose="02020600000000000000" pitchFamily="18" charset="-127"/>
            </a:endParaRPr>
          </a:p>
          <a:p>
            <a:r>
              <a:rPr lang="ko-KR" altLang="en-US" dirty="0">
                <a:solidFill>
                  <a:srgbClr val="FF9D01"/>
                </a:soli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데이터</a:t>
            </a:r>
            <a:r>
              <a:rPr lang="en-US" altLang="ko-KR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(</a:t>
            </a:r>
            <a:r>
              <a:rPr lang="ko-KR" altLang="en-US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약 </a:t>
            </a:r>
            <a:r>
              <a:rPr lang="en-US" altLang="ko-KR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4000</a:t>
            </a:r>
            <a:r>
              <a:rPr lang="ko-KR" altLang="en-US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건</a:t>
            </a:r>
            <a:r>
              <a:rPr lang="en-US" altLang="ko-KR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) </a:t>
            </a:r>
            <a:r>
              <a:rPr lang="ko-KR" altLang="en-US" dirty="0">
                <a:solidFill>
                  <a:srgbClr val="FF9D01"/>
                </a:soli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구축</a:t>
            </a:r>
          </a:p>
        </p:txBody>
      </p:sp>
      <p:sp>
        <p:nvSpPr>
          <p:cNvPr id="175" name="모서리가 둥근 직사각형 174"/>
          <p:cNvSpPr/>
          <p:nvPr/>
        </p:nvSpPr>
        <p:spPr>
          <a:xfrm>
            <a:off x="5650325" y="3466663"/>
            <a:ext cx="1811654" cy="568822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22225">
            <a:noFill/>
          </a:ln>
          <a:effectLst>
            <a:outerShdw blurRad="50800" dist="50800" dir="5400000" algn="t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prstClr val="black">
                    <a:lumMod val="85000"/>
                    <a:lumOff val="15000"/>
                  </a:prstClr>
                </a:solidFill>
              </a:rPr>
              <a:t>SWOT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50DA5BFB-D9E9-41E7-B35B-FE5DB6EA85DA}"/>
              </a:ext>
            </a:extLst>
          </p:cNvPr>
          <p:cNvSpPr txBox="1"/>
          <p:nvPr/>
        </p:nvSpPr>
        <p:spPr>
          <a:xfrm>
            <a:off x="10487227" y="6396511"/>
            <a:ext cx="373820" cy="3401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1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D2741"/>
                </a:solidFill>
                <a:latin typeface="+mj-lt"/>
                <a:ea typeface="타이포_쌍문동 B" panose="02020803020101020101" pitchFamily="18" charset="-127"/>
              </a:rPr>
              <a:t>11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D1A74B1-023F-4D0D-A8F9-50696D2A94E7}"/>
              </a:ext>
            </a:extLst>
          </p:cNvPr>
          <p:cNvSpPr txBox="1"/>
          <p:nvPr/>
        </p:nvSpPr>
        <p:spPr>
          <a:xfrm>
            <a:off x="11687757" y="6396511"/>
            <a:ext cx="373820" cy="3401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1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D2741">
                    <a:alpha val="20000"/>
                  </a:srgbClr>
                </a:solidFill>
                <a:latin typeface="+mj-lt"/>
                <a:ea typeface="타이포_쌍문동 B" panose="02020803020101020101" pitchFamily="18" charset="-127"/>
              </a:rPr>
              <a:t>12</a:t>
            </a:r>
          </a:p>
        </p:txBody>
      </p: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7615AB99-576E-47EA-9AE0-D73B89F38644}"/>
              </a:ext>
            </a:extLst>
          </p:cNvPr>
          <p:cNvCxnSpPr>
            <a:cxnSpLocks/>
          </p:cNvCxnSpPr>
          <p:nvPr/>
        </p:nvCxnSpPr>
        <p:spPr>
          <a:xfrm>
            <a:off x="11010514" y="6575021"/>
            <a:ext cx="601515" cy="0"/>
          </a:xfrm>
          <a:prstGeom prst="line">
            <a:avLst/>
          </a:prstGeom>
          <a:ln w="25400">
            <a:solidFill>
              <a:srgbClr val="2D274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이등변 삼각형 3">
            <a:extLst>
              <a:ext uri="{FF2B5EF4-FFF2-40B4-BE49-F238E27FC236}">
                <a16:creationId xmlns:a16="http://schemas.microsoft.com/office/drawing/2014/main" id="{40857C98-EBE3-438A-D7B6-69B87F6E73DF}"/>
              </a:ext>
            </a:extLst>
          </p:cNvPr>
          <p:cNvSpPr/>
          <p:nvPr/>
        </p:nvSpPr>
        <p:spPr>
          <a:xfrm rot="14711020">
            <a:off x="220228" y="185276"/>
            <a:ext cx="244435" cy="473032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241300" dist="38100" dir="5400000" algn="t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42925" latinLnBrk="0">
              <a:defRPr/>
            </a:pPr>
            <a:endParaRPr lang="en-US" altLang="ko-KR" sz="700" kern="0" dirty="0">
              <a:solidFill>
                <a:srgbClr val="44546A">
                  <a:lumMod val="75000"/>
                </a:srgb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7B5B36-44F0-2ADB-4192-9CABE0C4497B}"/>
              </a:ext>
            </a:extLst>
          </p:cNvPr>
          <p:cNvSpPr txBox="1"/>
          <p:nvPr/>
        </p:nvSpPr>
        <p:spPr>
          <a:xfrm>
            <a:off x="7969314" y="150450"/>
            <a:ext cx="615696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en-US" altLang="ko-KR" sz="2000" b="1" i="1" kern="0" dirty="0">
                <a:latin typeface="+mj-lt"/>
              </a:rPr>
              <a:t>3. SWOT </a:t>
            </a:r>
            <a:r>
              <a:rPr lang="ko-KR" altLang="en-US" sz="2000" b="1" i="1" kern="0" dirty="0">
                <a:latin typeface="+mj-lt"/>
              </a:rPr>
              <a:t>분석</a:t>
            </a:r>
            <a:endParaRPr lang="en-US" altLang="ko-KR" sz="2000" b="1" i="1" kern="0" dirty="0">
              <a:latin typeface="+mj-lt"/>
            </a:endParaRPr>
          </a:p>
        </p:txBody>
      </p:sp>
      <p:sp>
        <p:nvSpPr>
          <p:cNvPr id="6" name="사각형: 둥근 모서리 10">
            <a:extLst>
              <a:ext uri="{FF2B5EF4-FFF2-40B4-BE49-F238E27FC236}">
                <a16:creationId xmlns:a16="http://schemas.microsoft.com/office/drawing/2014/main" id="{67D2895C-1C72-6B99-0F65-6D0C4A1259F4}"/>
              </a:ext>
            </a:extLst>
          </p:cNvPr>
          <p:cNvSpPr/>
          <p:nvPr/>
        </p:nvSpPr>
        <p:spPr>
          <a:xfrm>
            <a:off x="293847" y="162976"/>
            <a:ext cx="4547166" cy="473032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241300" dist="38100" dir="5400000" algn="t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2400" b="1" i="1" kern="0" dirty="0">
                <a:solidFill>
                  <a:prstClr val="white"/>
                </a:solidFill>
              </a:rPr>
              <a:t>강점과 기회요인 극대화</a:t>
            </a:r>
            <a:endParaRPr lang="en-US" altLang="ko-KR" sz="2400" b="1" i="1" kern="0" dirty="0">
              <a:solidFill>
                <a:prstClr val="white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A734BC9-D27D-5F84-D54F-DB202699372E}"/>
              </a:ext>
            </a:extLst>
          </p:cNvPr>
          <p:cNvSpPr/>
          <p:nvPr/>
        </p:nvSpPr>
        <p:spPr>
          <a:xfrm>
            <a:off x="4412749" y="3907619"/>
            <a:ext cx="1343469" cy="15148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en-US" altLang="ko-KR" sz="6600" b="1" kern="0" dirty="0">
                <a:solidFill>
                  <a:prstClr val="white"/>
                </a:solidFill>
              </a:rPr>
              <a:t>O</a:t>
            </a:r>
          </a:p>
          <a:p>
            <a:pPr algn="ctr" latinLnBrk="0">
              <a:defRPr/>
            </a:pPr>
            <a:r>
              <a:rPr lang="en-US" altLang="ko-KR" sz="1200" b="1" kern="0" dirty="0">
                <a:solidFill>
                  <a:prstClr val="whit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Opportunity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ko-KR" altLang="en-US" sz="1050" b="1" kern="0" dirty="0">
                <a:solidFill>
                  <a:prstClr val="whit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기회</a:t>
            </a:r>
            <a:endParaRPr lang="ko-KR" altLang="en-US" sz="700" b="1" kern="0" dirty="0">
              <a:solidFill>
                <a:prstClr val="white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803376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이등변 삼각형 40">
            <a:extLst>
              <a:ext uri="{FF2B5EF4-FFF2-40B4-BE49-F238E27FC236}">
                <a16:creationId xmlns:a16="http://schemas.microsoft.com/office/drawing/2014/main" id="{D438A5F0-686B-4D93-A89B-521C1B66B2AD}"/>
              </a:ext>
            </a:extLst>
          </p:cNvPr>
          <p:cNvSpPr/>
          <p:nvPr/>
        </p:nvSpPr>
        <p:spPr>
          <a:xfrm rot="14711020">
            <a:off x="220228" y="185276"/>
            <a:ext cx="244435" cy="473032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241300" dist="38100" dir="5400000" algn="t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42925" latinLnBrk="0">
              <a:defRPr/>
            </a:pPr>
            <a:endParaRPr lang="en-US" altLang="ko-KR" sz="700" kern="0" dirty="0">
              <a:solidFill>
                <a:srgbClr val="44546A">
                  <a:lumMod val="75000"/>
                </a:srgbClr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0DA5BFB-D9E9-41E7-B35B-FE5DB6EA85DA}"/>
              </a:ext>
            </a:extLst>
          </p:cNvPr>
          <p:cNvSpPr txBox="1"/>
          <p:nvPr/>
        </p:nvSpPr>
        <p:spPr>
          <a:xfrm>
            <a:off x="10487227" y="6396511"/>
            <a:ext cx="373820" cy="3401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1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D2741"/>
                </a:solidFill>
                <a:latin typeface="+mj-lt"/>
                <a:ea typeface="타이포_쌍문동 B" panose="02020803020101020101" pitchFamily="18" charset="-127"/>
              </a:rPr>
              <a:t>12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D1A74B1-023F-4D0D-A8F9-50696D2A94E7}"/>
              </a:ext>
            </a:extLst>
          </p:cNvPr>
          <p:cNvSpPr txBox="1"/>
          <p:nvPr/>
        </p:nvSpPr>
        <p:spPr>
          <a:xfrm>
            <a:off x="11687757" y="6396511"/>
            <a:ext cx="373820" cy="3401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1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D2741">
                    <a:alpha val="20000"/>
                  </a:srgbClr>
                </a:solidFill>
                <a:latin typeface="+mj-lt"/>
                <a:ea typeface="타이포_쌍문동 B" panose="02020803020101020101" pitchFamily="18" charset="-127"/>
              </a:rPr>
              <a:t>13</a:t>
            </a:r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7615AB99-576E-47EA-9AE0-D73B89F38644}"/>
              </a:ext>
            </a:extLst>
          </p:cNvPr>
          <p:cNvCxnSpPr>
            <a:cxnSpLocks/>
          </p:cNvCxnSpPr>
          <p:nvPr/>
        </p:nvCxnSpPr>
        <p:spPr>
          <a:xfrm>
            <a:off x="11010514" y="6575021"/>
            <a:ext cx="601515" cy="0"/>
          </a:xfrm>
          <a:prstGeom prst="line">
            <a:avLst/>
          </a:prstGeom>
          <a:ln w="25400">
            <a:solidFill>
              <a:srgbClr val="2D274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3649CB4-52C3-233B-7129-138A10050564}"/>
              </a:ext>
            </a:extLst>
          </p:cNvPr>
          <p:cNvSpPr txBox="1"/>
          <p:nvPr/>
        </p:nvSpPr>
        <p:spPr>
          <a:xfrm>
            <a:off x="7969314" y="150450"/>
            <a:ext cx="615696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en-US" altLang="ko-KR" sz="2000" b="1" i="1" kern="0" dirty="0">
                <a:latin typeface="+mj-lt"/>
              </a:rPr>
              <a:t>4. </a:t>
            </a:r>
            <a:r>
              <a:rPr lang="ko-KR" altLang="en-US" sz="2000" b="1" i="1" kern="0" dirty="0">
                <a:latin typeface="+mj-lt"/>
              </a:rPr>
              <a:t>기대</a:t>
            </a:r>
            <a:r>
              <a:rPr lang="en-US" altLang="ko-KR" sz="2000" b="1" i="1" kern="0" dirty="0">
                <a:latin typeface="+mj-lt"/>
              </a:rPr>
              <a:t> </a:t>
            </a:r>
            <a:r>
              <a:rPr lang="ko-KR" altLang="en-US" sz="2000" b="1" i="1" kern="0" dirty="0">
                <a:latin typeface="+mj-lt"/>
              </a:rPr>
              <a:t>효과</a:t>
            </a:r>
            <a:endParaRPr lang="en-US" altLang="ko-KR" sz="2000" b="1" i="1" kern="0" dirty="0">
              <a:latin typeface="+mj-lt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36CE8F36-7F9F-33BB-A8D0-842EE5A7B210}"/>
              </a:ext>
            </a:extLst>
          </p:cNvPr>
          <p:cNvGrpSpPr/>
          <p:nvPr/>
        </p:nvGrpSpPr>
        <p:grpSpPr>
          <a:xfrm>
            <a:off x="293846" y="162976"/>
            <a:ext cx="11713979" cy="6179620"/>
            <a:chOff x="293846" y="162976"/>
            <a:chExt cx="11713979" cy="6179620"/>
          </a:xfrm>
        </p:grpSpPr>
        <p:sp>
          <p:nvSpPr>
            <p:cNvPr id="47" name="사각형: 둥근 모서리 46">
              <a:extLst>
                <a:ext uri="{FF2B5EF4-FFF2-40B4-BE49-F238E27FC236}">
                  <a16:creationId xmlns:a16="http://schemas.microsoft.com/office/drawing/2014/main" id="{6EAF0214-96B9-AC29-171B-475B78D0CF33}"/>
                </a:ext>
              </a:extLst>
            </p:cNvPr>
            <p:cNvSpPr/>
            <p:nvPr/>
          </p:nvSpPr>
          <p:spPr>
            <a:xfrm>
              <a:off x="8229655" y="4643387"/>
              <a:ext cx="3455176" cy="1661945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schemeClr val="bg1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사각형: 둥근 모서리 45">
              <a:extLst>
                <a:ext uri="{FF2B5EF4-FFF2-40B4-BE49-F238E27FC236}">
                  <a16:creationId xmlns:a16="http://schemas.microsoft.com/office/drawing/2014/main" id="{10832F93-06F3-878C-5145-09B239C71B18}"/>
                </a:ext>
              </a:extLst>
            </p:cNvPr>
            <p:cNvSpPr/>
            <p:nvPr/>
          </p:nvSpPr>
          <p:spPr>
            <a:xfrm>
              <a:off x="4418846" y="4680651"/>
              <a:ext cx="3455176" cy="1661945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schemeClr val="bg1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9A36B44F-8555-125F-7AE9-1BE54AB984AF}"/>
                </a:ext>
              </a:extLst>
            </p:cNvPr>
            <p:cNvSpPr/>
            <p:nvPr/>
          </p:nvSpPr>
          <p:spPr>
            <a:xfrm>
              <a:off x="507169" y="4667892"/>
              <a:ext cx="3455176" cy="1661945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schemeClr val="bg1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원호 3">
              <a:extLst>
                <a:ext uri="{FF2B5EF4-FFF2-40B4-BE49-F238E27FC236}">
                  <a16:creationId xmlns:a16="http://schemas.microsoft.com/office/drawing/2014/main" id="{641B8A2E-4F70-584F-A289-672485B41E4B}"/>
                </a:ext>
              </a:extLst>
            </p:cNvPr>
            <p:cNvSpPr/>
            <p:nvPr/>
          </p:nvSpPr>
          <p:spPr>
            <a:xfrm>
              <a:off x="1400945" y="3099738"/>
              <a:ext cx="776215" cy="776215"/>
            </a:xfrm>
            <a:prstGeom prst="arc">
              <a:avLst/>
            </a:prstGeom>
            <a:ln w="76200"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" name="원호 4">
              <a:extLst>
                <a:ext uri="{FF2B5EF4-FFF2-40B4-BE49-F238E27FC236}">
                  <a16:creationId xmlns:a16="http://schemas.microsoft.com/office/drawing/2014/main" id="{0F6A8555-FC0B-9B87-CEF9-F0DF6494A487}"/>
                </a:ext>
              </a:extLst>
            </p:cNvPr>
            <p:cNvSpPr/>
            <p:nvPr/>
          </p:nvSpPr>
          <p:spPr>
            <a:xfrm>
              <a:off x="776334" y="1074299"/>
              <a:ext cx="2025440" cy="2025440"/>
            </a:xfrm>
            <a:prstGeom prst="arc">
              <a:avLst>
                <a:gd name="adj1" fmla="val 5365069"/>
                <a:gd name="adj2" fmla="val 32305"/>
              </a:avLst>
            </a:prstGeom>
            <a:ln w="76200"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C11554BD-5461-4192-CD80-3F8CABE8673A}"/>
                </a:ext>
              </a:extLst>
            </p:cNvPr>
            <p:cNvCxnSpPr>
              <a:cxnSpLocks/>
              <a:endCxn id="4" idx="2"/>
            </p:cNvCxnSpPr>
            <p:nvPr/>
          </p:nvCxnSpPr>
          <p:spPr>
            <a:xfrm flipV="1">
              <a:off x="2177160" y="3487846"/>
              <a:ext cx="0" cy="1043513"/>
            </a:xfrm>
            <a:prstGeom prst="line">
              <a:avLst/>
            </a:prstGeom>
            <a:ln w="76200">
              <a:solidFill>
                <a:schemeClr val="accent4">
                  <a:lumMod val="40000"/>
                  <a:lumOff val="60000"/>
                </a:scheme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4C92E6DC-D076-3CFC-1135-C7EFC16188D2}"/>
                </a:ext>
              </a:extLst>
            </p:cNvPr>
            <p:cNvSpPr/>
            <p:nvPr/>
          </p:nvSpPr>
          <p:spPr>
            <a:xfrm>
              <a:off x="986449" y="1284414"/>
              <a:ext cx="1605209" cy="160520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1E60EF80-E217-1334-8B07-B88FC19E96EF}"/>
                </a:ext>
              </a:extLst>
            </p:cNvPr>
            <p:cNvGrpSpPr/>
            <p:nvPr/>
          </p:nvGrpSpPr>
          <p:grpSpPr>
            <a:xfrm rot="5400000" flipV="1">
              <a:off x="2866757" y="1633932"/>
              <a:ext cx="776216" cy="906178"/>
              <a:chOff x="4401724" y="2464763"/>
              <a:chExt cx="776216" cy="776215"/>
            </a:xfrm>
          </p:grpSpPr>
          <p:sp>
            <p:nvSpPr>
              <p:cNvPr id="11" name="원호 10">
                <a:extLst>
                  <a:ext uri="{FF2B5EF4-FFF2-40B4-BE49-F238E27FC236}">
                    <a16:creationId xmlns:a16="http://schemas.microsoft.com/office/drawing/2014/main" id="{8F1606C2-EFC2-E26F-4F89-B6A667AB7FCE}"/>
                  </a:ext>
                </a:extLst>
              </p:cNvPr>
              <p:cNvSpPr/>
              <p:nvPr/>
            </p:nvSpPr>
            <p:spPr>
              <a:xfrm>
                <a:off x="4401724" y="2464763"/>
                <a:ext cx="776215" cy="776215"/>
              </a:xfrm>
              <a:prstGeom prst="arc">
                <a:avLst/>
              </a:prstGeom>
              <a:ln w="76200">
                <a:solidFill>
                  <a:schemeClr val="accent4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C9968A74-8FFE-23B2-CFED-5E82B0B889CF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015940" y="3014871"/>
                <a:ext cx="324000" cy="0"/>
              </a:xfrm>
              <a:prstGeom prst="line">
                <a:avLst/>
              </a:prstGeom>
              <a:ln w="76200">
                <a:solidFill>
                  <a:schemeClr val="accent4">
                    <a:lumMod val="40000"/>
                    <a:lumOff val="60000"/>
                  </a:schemeClr>
                </a:solidFill>
                <a:headEnd type="none" w="lg" len="med"/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212BD53E-B856-76CE-AD37-EA9C953CD8A9}"/>
                </a:ext>
              </a:extLst>
            </p:cNvPr>
            <p:cNvSpPr/>
            <p:nvPr/>
          </p:nvSpPr>
          <p:spPr>
            <a:xfrm>
              <a:off x="608418" y="5037200"/>
              <a:ext cx="3272355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dirty="0"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기존 </a:t>
              </a:r>
              <a:r>
                <a:rPr lang="ko-KR" altLang="en-US" sz="1700" dirty="0"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컬러풀카드의 불만족스러운 서비스들을 </a:t>
              </a:r>
              <a:r>
                <a:rPr lang="ko-KR" altLang="en-US" dirty="0"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편리하게</a:t>
              </a:r>
              <a:r>
                <a:rPr lang="ko-KR" altLang="en-US" sz="1700" dirty="0"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 만들어 </a:t>
              </a:r>
              <a:endParaRPr lang="en-US" altLang="ko-KR" sz="1700" dirty="0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  <a:p>
              <a:pPr algn="ctr"/>
              <a:r>
                <a:rPr lang="ko-KR" altLang="en-US" sz="1700" dirty="0"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결식 아동의 </a:t>
              </a:r>
              <a:r>
                <a:rPr lang="ko-KR" altLang="en-US" dirty="0"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불편함 완화</a:t>
              </a:r>
              <a:endParaRPr lang="en-US" altLang="ko-KR" sz="1700" dirty="0"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829182D9-F96C-1227-DB2D-209FE194ED28}"/>
                </a:ext>
              </a:extLst>
            </p:cNvPr>
            <p:cNvSpPr/>
            <p:nvPr/>
          </p:nvSpPr>
          <p:spPr>
            <a:xfrm>
              <a:off x="4508294" y="5052589"/>
              <a:ext cx="3276280" cy="89255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700" dirty="0"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대구가 사회적 약자를 위해 </a:t>
              </a:r>
              <a:endParaRPr lang="en-US" altLang="ko-KR" sz="1700" dirty="0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  <a:p>
              <a:pPr algn="ctr"/>
              <a:r>
                <a:rPr lang="ko-KR" altLang="en-US" sz="1700" dirty="0"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노력하는 도시라는 인식을 통해</a:t>
              </a:r>
              <a:r>
                <a:rPr lang="ko-KR" altLang="en-US" sz="1700" b="1" dirty="0"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 </a:t>
              </a:r>
              <a:r>
                <a:rPr lang="ko-KR" altLang="en-US" b="1" dirty="0"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대구시의 지역 평판 상승</a:t>
              </a:r>
              <a:endParaRPr lang="en-US" altLang="ko-KR" sz="1700" b="1" dirty="0"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5A9CC6AA-344B-471B-C7D2-C0A76870CACF}"/>
                </a:ext>
              </a:extLst>
            </p:cNvPr>
            <p:cNvSpPr/>
            <p:nvPr/>
          </p:nvSpPr>
          <p:spPr>
            <a:xfrm>
              <a:off x="8114223" y="5172004"/>
              <a:ext cx="3425758" cy="63094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700" dirty="0"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사회적 약자를 위한</a:t>
              </a:r>
              <a:r>
                <a:rPr lang="en-US" altLang="ko-KR" sz="1700" dirty="0"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 </a:t>
              </a:r>
              <a:r>
                <a:rPr lang="ko-KR" altLang="en-US" sz="1700" dirty="0"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복지</a:t>
              </a:r>
              <a:endParaRPr lang="en-US" altLang="ko-KR" sz="1700" dirty="0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  <a:p>
              <a:pPr algn="ctr"/>
              <a:r>
                <a:rPr lang="ko-KR" altLang="en-US" sz="1700" dirty="0"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정책으로 </a:t>
              </a:r>
              <a:r>
                <a:rPr lang="ko-KR" altLang="en-US" dirty="0"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사회적 가치 실현</a:t>
              </a:r>
              <a:endParaRPr lang="en-US" altLang="ko-KR" sz="1700" dirty="0"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561A597E-0B19-5D50-F3DE-C99B51E8F515}"/>
                </a:ext>
              </a:extLst>
            </p:cNvPr>
            <p:cNvSpPr/>
            <p:nvPr/>
          </p:nvSpPr>
          <p:spPr>
            <a:xfrm>
              <a:off x="11353889" y="2213717"/>
              <a:ext cx="653936" cy="653936"/>
            </a:xfrm>
            <a:prstGeom prst="ellipse">
              <a:avLst/>
            </a:prstGeom>
            <a:solidFill>
              <a:srgbClr val="FFC000"/>
            </a:solidFill>
            <a:ln w="1905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sz="1200" b="1" dirty="0">
                  <a:solidFill>
                    <a:prstClr val="white"/>
                  </a:solidFill>
                </a:rPr>
                <a:t>GOAL</a:t>
              </a:r>
              <a:endParaRPr lang="ko-KR" altLang="en-US" sz="1200" b="1" dirty="0">
                <a:solidFill>
                  <a:prstClr val="white"/>
                </a:solidFill>
              </a:endParaRPr>
            </a:p>
          </p:txBody>
        </p:sp>
        <p:pic>
          <p:nvPicPr>
            <p:cNvPr id="8" name="그래픽 7" descr="사랑에 빠진 얼굴(윤곽선) 단색으로 채워진">
              <a:extLst>
                <a:ext uri="{FF2B5EF4-FFF2-40B4-BE49-F238E27FC236}">
                  <a16:creationId xmlns:a16="http://schemas.microsoft.com/office/drawing/2014/main" id="{85800F16-8B0B-31C6-FCF7-A0298ABFCB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337546" y="1623587"/>
              <a:ext cx="926862" cy="926862"/>
            </a:xfrm>
            <a:prstGeom prst="rect">
              <a:avLst/>
            </a:prstGeom>
          </p:spPr>
        </p:pic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91A21813-9572-DB36-BCAF-0E37A0FDE594}"/>
                </a:ext>
              </a:extLst>
            </p:cNvPr>
            <p:cNvGrpSpPr/>
            <p:nvPr/>
          </p:nvGrpSpPr>
          <p:grpSpPr>
            <a:xfrm>
              <a:off x="4684647" y="1095545"/>
              <a:ext cx="2801654" cy="3435815"/>
              <a:chOff x="4377852" y="1486664"/>
              <a:chExt cx="2801654" cy="3435815"/>
            </a:xfrm>
          </p:grpSpPr>
          <p:sp>
            <p:nvSpPr>
              <p:cNvPr id="21" name="원호 20">
                <a:extLst>
                  <a:ext uri="{FF2B5EF4-FFF2-40B4-BE49-F238E27FC236}">
                    <a16:creationId xmlns:a16="http://schemas.microsoft.com/office/drawing/2014/main" id="{975BAC02-9FA2-7482-18C1-A0AFD79CCD27}"/>
                  </a:ext>
                </a:extLst>
              </p:cNvPr>
              <p:cNvSpPr/>
              <p:nvPr/>
            </p:nvSpPr>
            <p:spPr>
              <a:xfrm>
                <a:off x="5002463" y="3512103"/>
                <a:ext cx="776215" cy="776215"/>
              </a:xfrm>
              <a:prstGeom prst="arc">
                <a:avLst/>
              </a:prstGeom>
              <a:ln w="76200"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2" name="원호 21">
                <a:extLst>
                  <a:ext uri="{FF2B5EF4-FFF2-40B4-BE49-F238E27FC236}">
                    <a16:creationId xmlns:a16="http://schemas.microsoft.com/office/drawing/2014/main" id="{74C35AE8-5B0D-292A-D96F-2B2F26EC41DA}"/>
                  </a:ext>
                </a:extLst>
              </p:cNvPr>
              <p:cNvSpPr/>
              <p:nvPr/>
            </p:nvSpPr>
            <p:spPr>
              <a:xfrm>
                <a:off x="4377852" y="1486664"/>
                <a:ext cx="2025440" cy="2025440"/>
              </a:xfrm>
              <a:prstGeom prst="arc">
                <a:avLst>
                  <a:gd name="adj1" fmla="val 5365069"/>
                  <a:gd name="adj2" fmla="val 32305"/>
                </a:avLst>
              </a:prstGeom>
              <a:ln w="76200"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24" name="직선 연결선 23">
                <a:extLst>
                  <a:ext uri="{FF2B5EF4-FFF2-40B4-BE49-F238E27FC236}">
                    <a16:creationId xmlns:a16="http://schemas.microsoft.com/office/drawing/2014/main" id="{876CF1B4-749F-376E-E6F7-95B017279D83}"/>
                  </a:ext>
                </a:extLst>
              </p:cNvPr>
              <p:cNvCxnSpPr>
                <a:cxnSpLocks/>
                <a:endCxn id="21" idx="2"/>
              </p:cNvCxnSpPr>
              <p:nvPr/>
            </p:nvCxnSpPr>
            <p:spPr>
              <a:xfrm flipV="1">
                <a:off x="5778678" y="3900211"/>
                <a:ext cx="0" cy="1022268"/>
              </a:xfrm>
              <a:prstGeom prst="line">
                <a:avLst/>
              </a:prstGeom>
              <a:ln w="76200">
                <a:solidFill>
                  <a:schemeClr val="accent4">
                    <a:lumMod val="60000"/>
                    <a:lumOff val="40000"/>
                  </a:schemeClr>
                </a:solidFill>
                <a:head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타원 26">
                <a:extLst>
                  <a:ext uri="{FF2B5EF4-FFF2-40B4-BE49-F238E27FC236}">
                    <a16:creationId xmlns:a16="http://schemas.microsoft.com/office/drawing/2014/main" id="{80754C52-8AED-2094-8C85-D9700D180DA7}"/>
                  </a:ext>
                </a:extLst>
              </p:cNvPr>
              <p:cNvSpPr/>
              <p:nvPr/>
            </p:nvSpPr>
            <p:spPr>
              <a:xfrm>
                <a:off x="4587967" y="1696779"/>
                <a:ext cx="1605209" cy="1605209"/>
              </a:xfrm>
              <a:prstGeom prst="ellipse">
                <a:avLst/>
              </a:prstGeom>
              <a:solidFill>
                <a:schemeClr val="bg1"/>
              </a:solidFill>
              <a:ln w="76200"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28" name="그룹 27">
                <a:extLst>
                  <a:ext uri="{FF2B5EF4-FFF2-40B4-BE49-F238E27FC236}">
                    <a16:creationId xmlns:a16="http://schemas.microsoft.com/office/drawing/2014/main" id="{EE404241-37FD-3792-73E8-18CCACAE4C1C}"/>
                  </a:ext>
                </a:extLst>
              </p:cNvPr>
              <p:cNvGrpSpPr/>
              <p:nvPr/>
            </p:nvGrpSpPr>
            <p:grpSpPr>
              <a:xfrm rot="5400000" flipV="1">
                <a:off x="6403291" y="2111276"/>
                <a:ext cx="776216" cy="776215"/>
                <a:chOff x="4401724" y="2464763"/>
                <a:chExt cx="776216" cy="776215"/>
              </a:xfrm>
            </p:grpSpPr>
            <p:sp>
              <p:nvSpPr>
                <p:cNvPr id="29" name="원호 28">
                  <a:extLst>
                    <a:ext uri="{FF2B5EF4-FFF2-40B4-BE49-F238E27FC236}">
                      <a16:creationId xmlns:a16="http://schemas.microsoft.com/office/drawing/2014/main" id="{3ABED76B-10FA-E6AD-AD46-748BB89B0A85}"/>
                    </a:ext>
                  </a:extLst>
                </p:cNvPr>
                <p:cNvSpPr/>
                <p:nvPr/>
              </p:nvSpPr>
              <p:spPr>
                <a:xfrm>
                  <a:off x="4401724" y="2464763"/>
                  <a:ext cx="776215" cy="776215"/>
                </a:xfrm>
                <a:prstGeom prst="arc">
                  <a:avLst/>
                </a:prstGeom>
                <a:ln w="76200">
                  <a:solidFill>
                    <a:schemeClr val="accent4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cxnSp>
              <p:nvCxnSpPr>
                <p:cNvPr id="30" name="직선 연결선 29">
                  <a:extLst>
                    <a:ext uri="{FF2B5EF4-FFF2-40B4-BE49-F238E27FC236}">
                      <a16:creationId xmlns:a16="http://schemas.microsoft.com/office/drawing/2014/main" id="{67023CE8-2D5C-F8CE-C954-7A5C04F3E5E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5015940" y="3014871"/>
                  <a:ext cx="324000" cy="0"/>
                </a:xfrm>
                <a:prstGeom prst="line">
                  <a:avLst/>
                </a:prstGeom>
                <a:ln w="76200">
                  <a:solidFill>
                    <a:schemeClr val="accent4">
                      <a:lumMod val="60000"/>
                      <a:lumOff val="40000"/>
                    </a:schemeClr>
                  </a:solidFill>
                  <a:headEnd type="none" w="lg" len="med"/>
                  <a:tailEnd type="triangl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23" name="그래픽 22" descr="관리 윤곽선">
                <a:extLst>
                  <a:ext uri="{FF2B5EF4-FFF2-40B4-BE49-F238E27FC236}">
                    <a16:creationId xmlns:a16="http://schemas.microsoft.com/office/drawing/2014/main" id="{D6C25750-E8FF-5B06-2C86-6AE2707E4E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4896643" y="1900087"/>
                <a:ext cx="1031717" cy="1031717"/>
              </a:xfrm>
              <a:prstGeom prst="rect">
                <a:avLst/>
              </a:prstGeom>
            </p:spPr>
          </p:pic>
        </p:grp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4B9CAC29-003F-77DC-897F-DD608B3DDBA2}"/>
                </a:ext>
              </a:extLst>
            </p:cNvPr>
            <p:cNvGrpSpPr/>
            <p:nvPr/>
          </p:nvGrpSpPr>
          <p:grpSpPr>
            <a:xfrm>
              <a:off x="8491093" y="1107558"/>
              <a:ext cx="2801655" cy="3405848"/>
              <a:chOff x="7456367" y="1696779"/>
              <a:chExt cx="2801655" cy="3405848"/>
            </a:xfrm>
          </p:grpSpPr>
          <p:sp>
            <p:nvSpPr>
              <p:cNvPr id="32" name="원호 31">
                <a:extLst>
                  <a:ext uri="{FF2B5EF4-FFF2-40B4-BE49-F238E27FC236}">
                    <a16:creationId xmlns:a16="http://schemas.microsoft.com/office/drawing/2014/main" id="{81225F2D-EEBB-F476-89EA-F63CF5366BED}"/>
                  </a:ext>
                </a:extLst>
              </p:cNvPr>
              <p:cNvSpPr/>
              <p:nvPr/>
            </p:nvSpPr>
            <p:spPr>
              <a:xfrm>
                <a:off x="8080978" y="3722218"/>
                <a:ext cx="776215" cy="776215"/>
              </a:xfrm>
              <a:prstGeom prst="arc">
                <a:avLst/>
              </a:prstGeom>
              <a:ln w="76200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3" name="원호 32">
                <a:extLst>
                  <a:ext uri="{FF2B5EF4-FFF2-40B4-BE49-F238E27FC236}">
                    <a16:creationId xmlns:a16="http://schemas.microsoft.com/office/drawing/2014/main" id="{D19D469C-198E-06D5-295B-4E966281C6B4}"/>
                  </a:ext>
                </a:extLst>
              </p:cNvPr>
              <p:cNvSpPr/>
              <p:nvPr/>
            </p:nvSpPr>
            <p:spPr>
              <a:xfrm>
                <a:off x="7456367" y="1696779"/>
                <a:ext cx="2025440" cy="2025440"/>
              </a:xfrm>
              <a:prstGeom prst="arc">
                <a:avLst>
                  <a:gd name="adj1" fmla="val 5365069"/>
                  <a:gd name="adj2" fmla="val 32305"/>
                </a:avLst>
              </a:prstGeom>
              <a:ln w="76200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34" name="직선 연결선 33">
                <a:extLst>
                  <a:ext uri="{FF2B5EF4-FFF2-40B4-BE49-F238E27FC236}">
                    <a16:creationId xmlns:a16="http://schemas.microsoft.com/office/drawing/2014/main" id="{D9643A95-EA99-31CC-A4D4-96939C377FF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857193" y="4080227"/>
                <a:ext cx="0" cy="1022400"/>
              </a:xfrm>
              <a:prstGeom prst="line">
                <a:avLst/>
              </a:prstGeom>
              <a:ln w="76200">
                <a:solidFill>
                  <a:schemeClr val="accent4"/>
                </a:solidFill>
                <a:head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타원 34">
                <a:extLst>
                  <a:ext uri="{FF2B5EF4-FFF2-40B4-BE49-F238E27FC236}">
                    <a16:creationId xmlns:a16="http://schemas.microsoft.com/office/drawing/2014/main" id="{7B4B14F2-7A28-778D-808C-9F19FAFBEBB1}"/>
                  </a:ext>
                </a:extLst>
              </p:cNvPr>
              <p:cNvSpPr/>
              <p:nvPr/>
            </p:nvSpPr>
            <p:spPr>
              <a:xfrm>
                <a:off x="7666482" y="1906894"/>
                <a:ext cx="1605209" cy="1605209"/>
              </a:xfrm>
              <a:prstGeom prst="ellipse">
                <a:avLst/>
              </a:prstGeom>
              <a:solidFill>
                <a:schemeClr val="bg1"/>
              </a:solidFill>
              <a:ln w="7620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36" name="그룹 35">
                <a:extLst>
                  <a:ext uri="{FF2B5EF4-FFF2-40B4-BE49-F238E27FC236}">
                    <a16:creationId xmlns:a16="http://schemas.microsoft.com/office/drawing/2014/main" id="{973D7DBC-8D87-9ACC-C38C-2686E94AA7B3}"/>
                  </a:ext>
                </a:extLst>
              </p:cNvPr>
              <p:cNvGrpSpPr/>
              <p:nvPr/>
            </p:nvGrpSpPr>
            <p:grpSpPr>
              <a:xfrm rot="5400000" flipV="1">
                <a:off x="9481807" y="2321392"/>
                <a:ext cx="776216" cy="776215"/>
                <a:chOff x="4401724" y="2464763"/>
                <a:chExt cx="776216" cy="776215"/>
              </a:xfrm>
            </p:grpSpPr>
            <p:sp>
              <p:nvSpPr>
                <p:cNvPr id="37" name="원호 36">
                  <a:extLst>
                    <a:ext uri="{FF2B5EF4-FFF2-40B4-BE49-F238E27FC236}">
                      <a16:creationId xmlns:a16="http://schemas.microsoft.com/office/drawing/2014/main" id="{AF99CE44-92D1-0016-A4DE-0E36940342E0}"/>
                    </a:ext>
                  </a:extLst>
                </p:cNvPr>
                <p:cNvSpPr/>
                <p:nvPr/>
              </p:nvSpPr>
              <p:spPr>
                <a:xfrm>
                  <a:off x="4401724" y="2464763"/>
                  <a:ext cx="776215" cy="776215"/>
                </a:xfrm>
                <a:prstGeom prst="arc">
                  <a:avLst/>
                </a:prstGeom>
                <a:ln w="76200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cxnSp>
              <p:nvCxnSpPr>
                <p:cNvPr id="38" name="직선 연결선 37">
                  <a:extLst>
                    <a:ext uri="{FF2B5EF4-FFF2-40B4-BE49-F238E27FC236}">
                      <a16:creationId xmlns:a16="http://schemas.microsoft.com/office/drawing/2014/main" id="{1BA97A8A-DCDD-DFD5-B264-0B4723A0B5A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5015940" y="3014871"/>
                  <a:ext cx="324000" cy="0"/>
                </a:xfrm>
                <a:prstGeom prst="line">
                  <a:avLst/>
                </a:prstGeom>
                <a:ln w="76200">
                  <a:solidFill>
                    <a:schemeClr val="accent4"/>
                  </a:solidFill>
                  <a:headEnd type="none" w="lg" len="med"/>
                  <a:tailEnd type="triangl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25" name="그래픽 24" descr="손뼉 치는 손 윤곽선">
                <a:extLst>
                  <a:ext uri="{FF2B5EF4-FFF2-40B4-BE49-F238E27FC236}">
                    <a16:creationId xmlns:a16="http://schemas.microsoft.com/office/drawing/2014/main" id="{643B4E7B-DAC6-CE00-FD1A-0004422AB1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7870865" y="2075540"/>
                <a:ext cx="1128465" cy="1128465"/>
              </a:xfrm>
              <a:prstGeom prst="rect">
                <a:avLst/>
              </a:prstGeom>
            </p:spPr>
          </p:pic>
        </p:grpSp>
        <p:sp>
          <p:nvSpPr>
            <p:cNvPr id="40" name="사각형: 둥근 모서리 10">
              <a:extLst>
                <a:ext uri="{FF2B5EF4-FFF2-40B4-BE49-F238E27FC236}">
                  <a16:creationId xmlns:a16="http://schemas.microsoft.com/office/drawing/2014/main" id="{780460F2-B417-4174-AE61-0B35DEB0D2B9}"/>
                </a:ext>
              </a:extLst>
            </p:cNvPr>
            <p:cNvSpPr/>
            <p:nvPr/>
          </p:nvSpPr>
          <p:spPr>
            <a:xfrm>
              <a:off x="293846" y="162976"/>
              <a:ext cx="4566368" cy="473032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ffectLst>
              <a:outerShdw blurRad="241300" dist="38100" dir="5400000" algn="t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r>
                <a:rPr lang="ko-KR" altLang="en-US" sz="2400" b="1" i="1" kern="0" dirty="0">
                  <a:solidFill>
                    <a:prstClr val="white"/>
                  </a:solidFill>
                </a:rPr>
                <a:t>정성적 기대효과</a:t>
              </a:r>
              <a:endParaRPr lang="en-US" altLang="ko-KR" sz="2400" b="1" i="1" kern="0" dirty="0">
                <a:solidFill>
                  <a:prstClr val="white"/>
                </a:solidFill>
              </a:endParaRP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0EA7B17F-2501-7ED5-AB88-05B9EB672D93}"/>
                </a:ext>
              </a:extLst>
            </p:cNvPr>
            <p:cNvSpPr/>
            <p:nvPr/>
          </p:nvSpPr>
          <p:spPr>
            <a:xfrm>
              <a:off x="3734608" y="2134974"/>
              <a:ext cx="653936" cy="653936"/>
            </a:xfrm>
            <a:prstGeom prst="ellipse">
              <a:avLst/>
            </a:prstGeom>
            <a:solidFill>
              <a:srgbClr val="FFE494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sz="1200" b="1" dirty="0">
                  <a:solidFill>
                    <a:prstClr val="white"/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STEP</a:t>
              </a:r>
            </a:p>
            <a:p>
              <a:pPr algn="ctr"/>
              <a:r>
                <a:rPr lang="en-US" altLang="ko-KR" sz="1200" b="1" dirty="0">
                  <a:solidFill>
                    <a:prstClr val="white"/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1</a:t>
              </a:r>
              <a:endParaRPr lang="ko-KR" altLang="en-US" sz="1200" b="1" dirty="0">
                <a:solidFill>
                  <a:prstClr val="white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endParaRPr>
            </a:p>
          </p:txBody>
        </p:sp>
        <p:sp>
          <p:nvSpPr>
            <p:cNvPr id="68" name="타원 67">
              <a:extLst>
                <a:ext uri="{FF2B5EF4-FFF2-40B4-BE49-F238E27FC236}">
                  <a16:creationId xmlns:a16="http://schemas.microsoft.com/office/drawing/2014/main" id="{18322179-C49E-7D5F-BCF9-6A86AC045B56}"/>
                </a:ext>
              </a:extLst>
            </p:cNvPr>
            <p:cNvSpPr/>
            <p:nvPr/>
          </p:nvSpPr>
          <p:spPr>
            <a:xfrm>
              <a:off x="7553603" y="2148162"/>
              <a:ext cx="653936" cy="653936"/>
            </a:xfrm>
            <a:prstGeom prst="ellipse">
              <a:avLst/>
            </a:prstGeom>
            <a:solidFill>
              <a:srgbClr val="FFD966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sz="1200" b="1" dirty="0">
                  <a:solidFill>
                    <a:prstClr val="white"/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STEP</a:t>
              </a:r>
            </a:p>
            <a:p>
              <a:pPr algn="ctr"/>
              <a:r>
                <a:rPr lang="en-US" altLang="ko-KR" sz="1200" b="1" dirty="0">
                  <a:solidFill>
                    <a:prstClr val="white"/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2</a:t>
              </a:r>
              <a:endParaRPr lang="ko-KR" altLang="en-US" sz="1200" b="1" dirty="0">
                <a:solidFill>
                  <a:prstClr val="white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0ABEDEE9-0130-658E-7D34-6153C4DF7AA9}"/>
              </a:ext>
            </a:extLst>
          </p:cNvPr>
          <p:cNvGrpSpPr/>
          <p:nvPr/>
        </p:nvGrpSpPr>
        <p:grpSpPr>
          <a:xfrm>
            <a:off x="293846" y="162976"/>
            <a:ext cx="10197554" cy="6234338"/>
            <a:chOff x="293846" y="162976"/>
            <a:chExt cx="10197554" cy="623433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A85999E1-A77A-49D9-5F59-0D07FA9F1637}"/>
                </a:ext>
              </a:extLst>
            </p:cNvPr>
            <p:cNvSpPr/>
            <p:nvPr/>
          </p:nvSpPr>
          <p:spPr>
            <a:xfrm>
              <a:off x="6545098" y="4683708"/>
              <a:ext cx="3455176" cy="1661945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schemeClr val="bg1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A4F3B44F-85D6-69B2-87F5-A9D7B09272CC}"/>
                </a:ext>
              </a:extLst>
            </p:cNvPr>
            <p:cNvSpPr/>
            <p:nvPr/>
          </p:nvSpPr>
          <p:spPr>
            <a:xfrm>
              <a:off x="1751544" y="4735369"/>
              <a:ext cx="3455176" cy="1661945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schemeClr val="bg1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1F4FAFE2-F483-3E14-AE89-2B961889E767}"/>
                </a:ext>
              </a:extLst>
            </p:cNvPr>
            <p:cNvGrpSpPr/>
            <p:nvPr/>
          </p:nvGrpSpPr>
          <p:grpSpPr>
            <a:xfrm rot="5400000" flipV="1">
              <a:off x="2497962" y="1877301"/>
              <a:ext cx="776216" cy="776215"/>
              <a:chOff x="4401724" y="2464763"/>
              <a:chExt cx="776216" cy="776215"/>
            </a:xfrm>
          </p:grpSpPr>
          <p:sp>
            <p:nvSpPr>
              <p:cNvPr id="70" name="원호 69">
                <a:extLst>
                  <a:ext uri="{FF2B5EF4-FFF2-40B4-BE49-F238E27FC236}">
                    <a16:creationId xmlns:a16="http://schemas.microsoft.com/office/drawing/2014/main" id="{D7CE8234-FDFA-54DA-CD38-355EF9AD71EC}"/>
                  </a:ext>
                </a:extLst>
              </p:cNvPr>
              <p:cNvSpPr/>
              <p:nvPr/>
            </p:nvSpPr>
            <p:spPr>
              <a:xfrm>
                <a:off x="4401724" y="2464763"/>
                <a:ext cx="776215" cy="776215"/>
              </a:xfrm>
              <a:prstGeom prst="arc">
                <a:avLst/>
              </a:prstGeom>
              <a:ln w="76200">
                <a:solidFill>
                  <a:schemeClr val="accent4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71" name="직선 연결선 70">
                <a:extLst>
                  <a:ext uri="{FF2B5EF4-FFF2-40B4-BE49-F238E27FC236}">
                    <a16:creationId xmlns:a16="http://schemas.microsoft.com/office/drawing/2014/main" id="{0829D6D9-6292-F491-4B2B-17647F423F96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015940" y="3014871"/>
                <a:ext cx="324000" cy="0"/>
              </a:xfrm>
              <a:prstGeom prst="line">
                <a:avLst/>
              </a:prstGeom>
              <a:ln w="76200">
                <a:solidFill>
                  <a:schemeClr val="accent4">
                    <a:lumMod val="40000"/>
                    <a:lumOff val="60000"/>
                  </a:schemeClr>
                </a:solidFill>
                <a:headEnd type="none" w="lg" len="med"/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6925FDCD-5ECD-707A-46EB-C5C351C28C3B}"/>
                </a:ext>
              </a:extLst>
            </p:cNvPr>
            <p:cNvSpPr/>
            <p:nvPr/>
          </p:nvSpPr>
          <p:spPr>
            <a:xfrm>
              <a:off x="9837464" y="2031830"/>
              <a:ext cx="653936" cy="653936"/>
            </a:xfrm>
            <a:prstGeom prst="ellipse">
              <a:avLst/>
            </a:prstGeom>
            <a:solidFill>
              <a:srgbClr val="FFC0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sz="1200" b="1" dirty="0">
                  <a:solidFill>
                    <a:prstClr val="white"/>
                  </a:solidFill>
                </a:rPr>
                <a:t>GOAL</a:t>
              </a:r>
              <a:endParaRPr lang="ko-KR" altLang="en-US" sz="1200" b="1" dirty="0">
                <a:solidFill>
                  <a:prstClr val="white"/>
                </a:solidFill>
              </a:endParaRPr>
            </a:p>
          </p:txBody>
        </p:sp>
        <p:sp>
          <p:nvSpPr>
            <p:cNvPr id="48" name="원호 47">
              <a:extLst>
                <a:ext uri="{FF2B5EF4-FFF2-40B4-BE49-F238E27FC236}">
                  <a16:creationId xmlns:a16="http://schemas.microsoft.com/office/drawing/2014/main" id="{15ECE7DC-51AC-F705-12DD-9526F77C837D}"/>
                </a:ext>
              </a:extLst>
            </p:cNvPr>
            <p:cNvSpPr/>
            <p:nvPr/>
          </p:nvSpPr>
          <p:spPr>
            <a:xfrm>
              <a:off x="2821888" y="3061817"/>
              <a:ext cx="776215" cy="776215"/>
            </a:xfrm>
            <a:prstGeom prst="arc">
              <a:avLst/>
            </a:prstGeom>
            <a:ln w="762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9" name="원호 48">
              <a:extLst>
                <a:ext uri="{FF2B5EF4-FFF2-40B4-BE49-F238E27FC236}">
                  <a16:creationId xmlns:a16="http://schemas.microsoft.com/office/drawing/2014/main" id="{B2C76445-3EB0-2A53-F574-99A01340E7A7}"/>
                </a:ext>
              </a:extLst>
            </p:cNvPr>
            <p:cNvSpPr/>
            <p:nvPr/>
          </p:nvSpPr>
          <p:spPr>
            <a:xfrm>
              <a:off x="2197277" y="1036378"/>
              <a:ext cx="2025440" cy="2025440"/>
            </a:xfrm>
            <a:prstGeom prst="arc">
              <a:avLst>
                <a:gd name="adj1" fmla="val 5365069"/>
                <a:gd name="adj2" fmla="val 32305"/>
              </a:avLst>
            </a:prstGeom>
            <a:ln w="762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</a:endParaRPr>
            </a:p>
          </p:txBody>
        </p:sp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id="{2E5683BD-AED1-EBAC-0ABD-24F2A3F719F7}"/>
                </a:ext>
              </a:extLst>
            </p:cNvPr>
            <p:cNvCxnSpPr>
              <a:cxnSpLocks/>
              <a:endCxn id="48" idx="2"/>
            </p:cNvCxnSpPr>
            <p:nvPr/>
          </p:nvCxnSpPr>
          <p:spPr>
            <a:xfrm flipV="1">
              <a:off x="3598103" y="3449925"/>
              <a:ext cx="0" cy="1044000"/>
            </a:xfrm>
            <a:prstGeom prst="line">
              <a:avLst/>
            </a:prstGeom>
            <a:ln w="76200">
              <a:solidFill>
                <a:srgbClr val="FFD966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47818426-28DC-0DC1-05BE-3C8273BEC2E5}"/>
                </a:ext>
              </a:extLst>
            </p:cNvPr>
            <p:cNvSpPr/>
            <p:nvPr/>
          </p:nvSpPr>
          <p:spPr>
            <a:xfrm>
              <a:off x="2407392" y="1246493"/>
              <a:ext cx="1605209" cy="160520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FDC6DA13-F719-D697-D9AF-F80E571F2BE6}"/>
                </a:ext>
              </a:extLst>
            </p:cNvPr>
            <p:cNvGrpSpPr/>
            <p:nvPr/>
          </p:nvGrpSpPr>
          <p:grpSpPr>
            <a:xfrm rot="5400000" flipV="1">
              <a:off x="4222716" y="1660990"/>
              <a:ext cx="776216" cy="776215"/>
              <a:chOff x="4401724" y="2464763"/>
              <a:chExt cx="776216" cy="776215"/>
            </a:xfrm>
          </p:grpSpPr>
          <p:sp>
            <p:nvSpPr>
              <p:cNvPr id="67" name="원호 66">
                <a:extLst>
                  <a:ext uri="{FF2B5EF4-FFF2-40B4-BE49-F238E27FC236}">
                    <a16:creationId xmlns:a16="http://schemas.microsoft.com/office/drawing/2014/main" id="{934D4AE8-3B4B-B80F-C17B-1DEDB2939E5C}"/>
                  </a:ext>
                </a:extLst>
              </p:cNvPr>
              <p:cNvSpPr/>
              <p:nvPr/>
            </p:nvSpPr>
            <p:spPr>
              <a:xfrm>
                <a:off x="4401724" y="2464763"/>
                <a:ext cx="776215" cy="776215"/>
              </a:xfrm>
              <a:prstGeom prst="arc">
                <a:avLst/>
              </a:prstGeom>
              <a:ln w="76200"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69" name="직선 연결선 68">
                <a:extLst>
                  <a:ext uri="{FF2B5EF4-FFF2-40B4-BE49-F238E27FC236}">
                    <a16:creationId xmlns:a16="http://schemas.microsoft.com/office/drawing/2014/main" id="{E6F6D081-B970-A072-4568-2559F1F97151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015940" y="3014871"/>
                <a:ext cx="324000" cy="0"/>
              </a:xfrm>
              <a:prstGeom prst="line">
                <a:avLst/>
              </a:prstGeom>
              <a:ln w="76200">
                <a:solidFill>
                  <a:schemeClr val="accent4">
                    <a:lumMod val="60000"/>
                    <a:lumOff val="40000"/>
                  </a:schemeClr>
                </a:solidFill>
                <a:headEnd type="none" w="lg" len="med"/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EAD3E3C5-7670-35B7-6BF3-67353594DCE1}"/>
                </a:ext>
              </a:extLst>
            </p:cNvPr>
            <p:cNvSpPr/>
            <p:nvPr/>
          </p:nvSpPr>
          <p:spPr>
            <a:xfrm>
              <a:off x="1963109" y="4858456"/>
              <a:ext cx="3170344" cy="6771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dirty="0"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구글 앱스토어 배포를 통해 </a:t>
              </a:r>
              <a:endParaRPr lang="en-US" altLang="ko-KR" dirty="0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  <a:p>
              <a:pPr algn="ctr"/>
              <a:r>
                <a:rPr lang="ko-KR" altLang="en-US" sz="2000" dirty="0"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약 </a:t>
              </a:r>
              <a:r>
                <a:rPr lang="en-US" altLang="ko-KR" sz="2000" dirty="0"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1.7</a:t>
              </a:r>
              <a:r>
                <a:rPr lang="ko-KR" altLang="en-US" sz="2000" dirty="0"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천회 </a:t>
              </a:r>
              <a:r>
                <a:rPr lang="ko-KR" altLang="en-US" dirty="0"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다운로드 수 기대</a:t>
              </a:r>
              <a:endParaRPr lang="en-US" altLang="ko-KR" dirty="0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54" name="원호 53">
              <a:extLst>
                <a:ext uri="{FF2B5EF4-FFF2-40B4-BE49-F238E27FC236}">
                  <a16:creationId xmlns:a16="http://schemas.microsoft.com/office/drawing/2014/main" id="{072FBB28-6051-1CC2-5EDF-B25071434B8B}"/>
                </a:ext>
              </a:extLst>
            </p:cNvPr>
            <p:cNvSpPr/>
            <p:nvPr/>
          </p:nvSpPr>
          <p:spPr>
            <a:xfrm>
              <a:off x="7498328" y="3061817"/>
              <a:ext cx="776215" cy="776215"/>
            </a:xfrm>
            <a:prstGeom prst="arc">
              <a:avLst/>
            </a:prstGeom>
            <a:ln w="762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5" name="원호 54">
              <a:extLst>
                <a:ext uri="{FF2B5EF4-FFF2-40B4-BE49-F238E27FC236}">
                  <a16:creationId xmlns:a16="http://schemas.microsoft.com/office/drawing/2014/main" id="{A2F1328C-DF96-E0BD-6A59-92187EADAF08}"/>
                </a:ext>
              </a:extLst>
            </p:cNvPr>
            <p:cNvSpPr/>
            <p:nvPr/>
          </p:nvSpPr>
          <p:spPr>
            <a:xfrm>
              <a:off x="6892379" y="1036378"/>
              <a:ext cx="2025440" cy="2025440"/>
            </a:xfrm>
            <a:prstGeom prst="arc">
              <a:avLst>
                <a:gd name="adj1" fmla="val 5365069"/>
                <a:gd name="adj2" fmla="val 32305"/>
              </a:avLst>
            </a:prstGeom>
            <a:ln w="762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</a:endParaRPr>
            </a:p>
          </p:txBody>
        </p: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5100D3D8-524F-ACE7-0FA8-23AE4B12AA67}"/>
                </a:ext>
              </a:extLst>
            </p:cNvPr>
            <p:cNvCxnSpPr>
              <a:cxnSpLocks/>
              <a:endCxn id="54" idx="2"/>
            </p:cNvCxnSpPr>
            <p:nvPr/>
          </p:nvCxnSpPr>
          <p:spPr>
            <a:xfrm flipV="1">
              <a:off x="8274543" y="3449925"/>
              <a:ext cx="0" cy="1044000"/>
            </a:xfrm>
            <a:prstGeom prst="line">
              <a:avLst/>
            </a:prstGeom>
            <a:ln w="76200">
              <a:solidFill>
                <a:schemeClr val="accent4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B788BBA0-0B9C-FC08-3008-44A7E06071A3}"/>
                </a:ext>
              </a:extLst>
            </p:cNvPr>
            <p:cNvSpPr/>
            <p:nvPr/>
          </p:nvSpPr>
          <p:spPr>
            <a:xfrm>
              <a:off x="7083832" y="1246493"/>
              <a:ext cx="1605209" cy="160520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id="{064D4E96-B00E-C67E-66E4-9F505BC08BD1}"/>
                </a:ext>
              </a:extLst>
            </p:cNvPr>
            <p:cNvGrpSpPr/>
            <p:nvPr/>
          </p:nvGrpSpPr>
          <p:grpSpPr>
            <a:xfrm rot="5400000" flipV="1">
              <a:off x="8917822" y="1605006"/>
              <a:ext cx="776215" cy="776215"/>
              <a:chOff x="4401724" y="2464763"/>
              <a:chExt cx="776216" cy="776215"/>
            </a:xfrm>
          </p:grpSpPr>
          <p:sp>
            <p:nvSpPr>
              <p:cNvPr id="65" name="원호 64">
                <a:extLst>
                  <a:ext uri="{FF2B5EF4-FFF2-40B4-BE49-F238E27FC236}">
                    <a16:creationId xmlns:a16="http://schemas.microsoft.com/office/drawing/2014/main" id="{3612FA1A-9D4E-6EB1-3CF8-ACC7F7704CD6}"/>
                  </a:ext>
                </a:extLst>
              </p:cNvPr>
              <p:cNvSpPr/>
              <p:nvPr/>
            </p:nvSpPr>
            <p:spPr>
              <a:xfrm>
                <a:off x="4401724" y="2464763"/>
                <a:ext cx="776215" cy="776215"/>
              </a:xfrm>
              <a:prstGeom prst="arc">
                <a:avLst/>
              </a:prstGeom>
              <a:ln w="76200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66" name="직선 연결선 65">
                <a:extLst>
                  <a:ext uri="{FF2B5EF4-FFF2-40B4-BE49-F238E27FC236}">
                    <a16:creationId xmlns:a16="http://schemas.microsoft.com/office/drawing/2014/main" id="{F8F30538-5850-839A-740F-08FFCACAD33B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015940" y="3014871"/>
                <a:ext cx="324000" cy="0"/>
              </a:xfrm>
              <a:prstGeom prst="line">
                <a:avLst/>
              </a:prstGeom>
              <a:ln w="76200">
                <a:solidFill>
                  <a:schemeClr val="accent4"/>
                </a:solidFill>
                <a:headEnd type="none" w="lg" len="med"/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F9F1D392-7B70-A819-B948-6E1ED56D97F6}"/>
                </a:ext>
              </a:extLst>
            </p:cNvPr>
            <p:cNvSpPr/>
            <p:nvPr/>
          </p:nvSpPr>
          <p:spPr>
            <a:xfrm>
              <a:off x="6590168" y="5082922"/>
              <a:ext cx="3348159" cy="98488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dirty="0"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대구시와 </a:t>
              </a:r>
              <a:r>
                <a:rPr lang="ko-KR" altLang="en-US" sz="2000" dirty="0"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협력</a:t>
              </a:r>
              <a:r>
                <a:rPr lang="ko-KR" altLang="en-US" dirty="0"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을 통한 </a:t>
              </a:r>
              <a:endParaRPr lang="en-US" altLang="ko-KR" dirty="0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  <a:p>
              <a:pPr algn="ctr"/>
              <a:r>
                <a:rPr lang="ko-KR" altLang="en-US" sz="2000" dirty="0"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수익 창출 </a:t>
              </a:r>
              <a:r>
                <a:rPr lang="ko-KR" altLang="en-US" dirty="0"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예상</a:t>
              </a:r>
              <a:endParaRPr lang="en-US" altLang="ko-KR" dirty="0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  <a:p>
              <a:pPr algn="ctr"/>
              <a:r>
                <a:rPr lang="ko-KR" altLang="en-US" dirty="0"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홍보 및 광고 서포트 효과 기대</a:t>
              </a:r>
            </a:p>
          </p:txBody>
        </p:sp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31D271A0-5FCF-61D1-38AF-6F5E5C57C0B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09353" y="1489194"/>
              <a:ext cx="1116745" cy="1116745"/>
            </a:xfrm>
            <a:prstGeom prst="rect">
              <a:avLst/>
            </a:prstGeom>
            <a:ln w="76200">
              <a:noFill/>
            </a:ln>
          </p:spPr>
        </p:pic>
        <p:pic>
          <p:nvPicPr>
            <p:cNvPr id="61" name="그림 60">
              <a:extLst>
                <a:ext uri="{FF2B5EF4-FFF2-40B4-BE49-F238E27FC236}">
                  <a16:creationId xmlns:a16="http://schemas.microsoft.com/office/drawing/2014/main" id="{3FE94A0F-FFE1-0BEA-4C07-F97D614631F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09501" y="1525960"/>
              <a:ext cx="997937" cy="997937"/>
            </a:xfrm>
            <a:prstGeom prst="rect">
              <a:avLst/>
            </a:prstGeom>
            <a:ln w="76200">
              <a:noFill/>
            </a:ln>
          </p:spPr>
        </p:pic>
        <p:sp>
          <p:nvSpPr>
            <p:cNvPr id="62" name="사각형: 둥근 모서리 10">
              <a:extLst>
                <a:ext uri="{FF2B5EF4-FFF2-40B4-BE49-F238E27FC236}">
                  <a16:creationId xmlns:a16="http://schemas.microsoft.com/office/drawing/2014/main" id="{60FD7BB3-7A7E-EED6-54D3-2BD3073F4629}"/>
                </a:ext>
              </a:extLst>
            </p:cNvPr>
            <p:cNvSpPr/>
            <p:nvPr/>
          </p:nvSpPr>
          <p:spPr>
            <a:xfrm>
              <a:off x="293846" y="162976"/>
              <a:ext cx="4566368" cy="473032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ffectLst>
              <a:outerShdw blurRad="241300" dist="38100" dir="5400000" algn="t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r>
                <a:rPr lang="ko-KR" altLang="en-US" sz="2400" b="1" i="1" kern="0" dirty="0">
                  <a:solidFill>
                    <a:prstClr val="white"/>
                  </a:solidFill>
                </a:rPr>
                <a:t>정량적 기대효과</a:t>
              </a:r>
              <a:endParaRPr lang="en-US" altLang="ko-KR" sz="2400" b="1" i="1" kern="0" dirty="0">
                <a:solidFill>
                  <a:prstClr val="white"/>
                </a:solidFill>
              </a:endParaRPr>
            </a:p>
          </p:txBody>
        </p:sp>
        <p:sp>
          <p:nvSpPr>
            <p:cNvPr id="63" name="타원 62">
              <a:extLst>
                <a:ext uri="{FF2B5EF4-FFF2-40B4-BE49-F238E27FC236}">
                  <a16:creationId xmlns:a16="http://schemas.microsoft.com/office/drawing/2014/main" id="{E8D16C7A-6A89-4664-37E8-93912FB75329}"/>
                </a:ext>
              </a:extLst>
            </p:cNvPr>
            <p:cNvSpPr/>
            <p:nvPr/>
          </p:nvSpPr>
          <p:spPr>
            <a:xfrm>
              <a:off x="5442064" y="2110237"/>
              <a:ext cx="653936" cy="653936"/>
            </a:xfrm>
            <a:prstGeom prst="ellipse">
              <a:avLst/>
            </a:prstGeom>
            <a:solidFill>
              <a:srgbClr val="FFD966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sz="1200" b="1" dirty="0">
                  <a:solidFill>
                    <a:prstClr val="white"/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STEP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11595D93-1086-8C46-FDFE-81350298BA0E}"/>
                </a:ext>
              </a:extLst>
            </p:cNvPr>
            <p:cNvSpPr txBox="1"/>
            <p:nvPr/>
          </p:nvSpPr>
          <p:spPr>
            <a:xfrm>
              <a:off x="1874359" y="5535564"/>
              <a:ext cx="3170344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/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타이틀고딕1" panose="02020600000000000000" pitchFamily="18" charset="-127"/>
                  <a:ea typeface="a타이틀고딕1" panose="02020600000000000000" pitchFamily="18" charset="-127"/>
                </a:rPr>
                <a:t>근거</a:t>
              </a:r>
              <a:r>
                <a: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타이틀고딕1" panose="02020600000000000000" pitchFamily="18" charset="-127"/>
                  <a:ea typeface="a타이틀고딕1" panose="02020600000000000000" pitchFamily="18" charset="-127"/>
                </a:rPr>
                <a:t>1. 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타이틀고딕1" panose="02020600000000000000" pitchFamily="18" charset="-127"/>
                  <a:ea typeface="a타이틀고딕1" panose="02020600000000000000" pitchFamily="18" charset="-127"/>
                </a:rPr>
                <a:t>점차 증가하는 대구시 결식아동 수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endParaRPr>
            </a:p>
            <a:p>
              <a:pPr algn="just"/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타이틀고딕1" panose="02020600000000000000" pitchFamily="18" charset="-127"/>
                  <a:ea typeface="a타이틀고딕1" panose="02020600000000000000" pitchFamily="18" charset="-127"/>
                </a:rPr>
                <a:t>근거</a:t>
              </a:r>
              <a:r>
                <a: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타이틀고딕1" panose="02020600000000000000" pitchFamily="18" charset="-127"/>
                  <a:ea typeface="a타이틀고딕1" panose="02020600000000000000" pitchFamily="18" charset="-127"/>
                </a:rPr>
                <a:t>2. 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타이틀고딕1" panose="02020600000000000000" pitchFamily="18" charset="-127"/>
                  <a:ea typeface="a타이틀고딕1" panose="02020600000000000000" pitchFamily="18" charset="-127"/>
                </a:rPr>
                <a:t>타 지역 급식카드 앱 다운로드 수 대부분 </a:t>
              </a:r>
              <a:r>
                <a: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타이틀고딕1" panose="02020600000000000000" pitchFamily="18" charset="-127"/>
                  <a:ea typeface="a타이틀고딕1" panose="02020600000000000000" pitchFamily="18" charset="-127"/>
                </a:rPr>
                <a:t>1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타이틀고딕1" panose="02020600000000000000" pitchFamily="18" charset="-127"/>
                  <a:ea typeface="a타이틀고딕1" panose="02020600000000000000" pitchFamily="18" charset="-127"/>
                </a:rPr>
                <a:t>천</a:t>
              </a:r>
              <a:r>
                <a: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타이틀고딕1" panose="02020600000000000000" pitchFamily="18" charset="-127"/>
                  <a:ea typeface="a타이틀고딕1" panose="02020600000000000000" pitchFamily="18" charset="-127"/>
                </a:rPr>
                <a:t>+ 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타이틀고딕1" panose="02020600000000000000" pitchFamily="18" charset="-127"/>
                  <a:ea typeface="a타이틀고딕1" panose="02020600000000000000" pitchFamily="18" charset="-127"/>
                </a:rPr>
                <a:t>회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4069693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714"/>
    </mc:Choice>
    <mc:Fallback xmlns="">
      <p:transition spd="slow" advTm="107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6EEE36B-DC62-7227-AA96-02835A9FDB98}"/>
              </a:ext>
            </a:extLst>
          </p:cNvPr>
          <p:cNvCxnSpPr>
            <a:cxnSpLocks/>
          </p:cNvCxnSpPr>
          <p:nvPr/>
        </p:nvCxnSpPr>
        <p:spPr>
          <a:xfrm>
            <a:off x="1208431" y="1356693"/>
            <a:ext cx="9775138" cy="0"/>
          </a:xfrm>
          <a:prstGeom prst="line">
            <a:avLst/>
          </a:prstGeom>
          <a:ln w="19050" cap="flat" cmpd="sng" algn="ctr">
            <a:solidFill>
              <a:srgbClr val="FFE494">
                <a:alpha val="51000"/>
              </a:srgb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" name="타원 2">
            <a:extLst>
              <a:ext uri="{FF2B5EF4-FFF2-40B4-BE49-F238E27FC236}">
                <a16:creationId xmlns:a16="http://schemas.microsoft.com/office/drawing/2014/main" id="{A9AAA7BE-E526-AB3D-3525-957A527B4F77}"/>
              </a:ext>
            </a:extLst>
          </p:cNvPr>
          <p:cNvSpPr/>
          <p:nvPr/>
        </p:nvSpPr>
        <p:spPr>
          <a:xfrm>
            <a:off x="1596349" y="1306078"/>
            <a:ext cx="139507" cy="111771"/>
          </a:xfrm>
          <a:prstGeom prst="ellipse">
            <a:avLst/>
          </a:prstGeom>
          <a:solidFill>
            <a:srgbClr val="FFE4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76DEBA4F-7C3B-EB99-DA30-6F7B8674E7EA}"/>
              </a:ext>
            </a:extLst>
          </p:cNvPr>
          <p:cNvSpPr/>
          <p:nvPr/>
        </p:nvSpPr>
        <p:spPr>
          <a:xfrm>
            <a:off x="4563941" y="1296651"/>
            <a:ext cx="139507" cy="111771"/>
          </a:xfrm>
          <a:prstGeom prst="ellipse">
            <a:avLst/>
          </a:prstGeom>
          <a:solidFill>
            <a:srgbClr val="FFE4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A3584FE1-3666-CD50-7EBE-4ED2DF363166}"/>
              </a:ext>
            </a:extLst>
          </p:cNvPr>
          <p:cNvSpPr/>
          <p:nvPr/>
        </p:nvSpPr>
        <p:spPr>
          <a:xfrm>
            <a:off x="10243734" y="1299974"/>
            <a:ext cx="139507" cy="111771"/>
          </a:xfrm>
          <a:prstGeom prst="ellipse">
            <a:avLst/>
          </a:prstGeom>
          <a:solidFill>
            <a:srgbClr val="FFE4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A9DAAABA-E03A-EBB6-1272-84222AB1DBED}"/>
              </a:ext>
            </a:extLst>
          </p:cNvPr>
          <p:cNvSpPr/>
          <p:nvPr/>
        </p:nvSpPr>
        <p:spPr>
          <a:xfrm>
            <a:off x="7459856" y="1295753"/>
            <a:ext cx="139507" cy="111771"/>
          </a:xfrm>
          <a:prstGeom prst="ellipse">
            <a:avLst/>
          </a:prstGeom>
          <a:solidFill>
            <a:srgbClr val="FFE4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7712B57A-14F2-526D-56C8-79AB3A8F4206}"/>
              </a:ext>
            </a:extLst>
          </p:cNvPr>
          <p:cNvSpPr/>
          <p:nvPr/>
        </p:nvSpPr>
        <p:spPr>
          <a:xfrm>
            <a:off x="1180156" y="1585213"/>
            <a:ext cx="944880" cy="944880"/>
          </a:xfrm>
          <a:prstGeom prst="ellipse">
            <a:avLst/>
          </a:prstGeom>
          <a:solidFill>
            <a:srgbClr val="FFE4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27D56C6-8312-3D6C-1D9B-EF81652541F6}"/>
              </a:ext>
            </a:extLst>
          </p:cNvPr>
          <p:cNvSpPr/>
          <p:nvPr/>
        </p:nvSpPr>
        <p:spPr>
          <a:xfrm>
            <a:off x="4177112" y="1585213"/>
            <a:ext cx="944880" cy="944880"/>
          </a:xfrm>
          <a:prstGeom prst="ellipse">
            <a:avLst/>
          </a:prstGeom>
          <a:solidFill>
            <a:srgbClr val="FFE4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6B309654-88BA-8121-16E3-C42D45536D1C}"/>
              </a:ext>
            </a:extLst>
          </p:cNvPr>
          <p:cNvSpPr txBox="1">
            <a:spLocks/>
          </p:cNvSpPr>
          <p:nvPr/>
        </p:nvSpPr>
        <p:spPr>
          <a:xfrm>
            <a:off x="3966976" y="2491604"/>
            <a:ext cx="1450403" cy="9520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>
              <a:spcBef>
                <a:spcPts val="0"/>
              </a:spcBef>
              <a:spcAft>
                <a:spcPts val="1200"/>
              </a:spcAft>
            </a:pPr>
            <a:r>
              <a:rPr lang="ko-KR" altLang="en-US" sz="1400" b="0" dirty="0"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가맹점주를 위한기능추가</a:t>
            </a: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AE55F60A-E95F-8D65-620E-998485C6A826}"/>
              </a:ext>
            </a:extLst>
          </p:cNvPr>
          <p:cNvSpPr txBox="1">
            <a:spLocks/>
          </p:cNvSpPr>
          <p:nvPr/>
        </p:nvSpPr>
        <p:spPr>
          <a:xfrm>
            <a:off x="732794" y="2500287"/>
            <a:ext cx="2083644" cy="9520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>
              <a:spcBef>
                <a:spcPts val="0"/>
              </a:spcBef>
              <a:spcAft>
                <a:spcPts val="1200"/>
              </a:spcAft>
            </a:pPr>
            <a:r>
              <a:rPr lang="ko-KR" altLang="en-US" sz="140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대구 회사와 </a:t>
            </a:r>
            <a:r>
              <a:rPr lang="ko-KR" altLang="en-US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협력하여 컬러풀카드 가맹점 </a:t>
            </a:r>
            <a:r>
              <a:rPr lang="en-US" altLang="ko-KR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DB</a:t>
            </a:r>
            <a:r>
              <a:rPr lang="ko-KR" altLang="en-US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연계</a:t>
            </a:r>
            <a:endParaRPr lang="ko-KR" altLang="en-US" sz="1400" b="0" dirty="0"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FBF19754-D397-A040-DF2D-F1E5D1C893FC}"/>
              </a:ext>
            </a:extLst>
          </p:cNvPr>
          <p:cNvSpPr/>
          <p:nvPr/>
        </p:nvSpPr>
        <p:spPr>
          <a:xfrm>
            <a:off x="7065652" y="1568410"/>
            <a:ext cx="944880" cy="944880"/>
          </a:xfrm>
          <a:prstGeom prst="ellipse">
            <a:avLst/>
          </a:prstGeom>
          <a:solidFill>
            <a:srgbClr val="FFE4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60E53AF8-84D4-F934-C813-27A8BE36B380}"/>
              </a:ext>
            </a:extLst>
          </p:cNvPr>
          <p:cNvSpPr txBox="1">
            <a:spLocks/>
          </p:cNvSpPr>
          <p:nvPr/>
        </p:nvSpPr>
        <p:spPr>
          <a:xfrm>
            <a:off x="6669692" y="2488786"/>
            <a:ext cx="2083644" cy="9520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ko-KR" altLang="en-US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구글스토어에 앱 등록</a:t>
            </a:r>
            <a:endParaRPr lang="ko-KR" altLang="en-US" sz="1400" b="0" dirty="0"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C9278D7A-95D3-B2AF-CAF9-4F50F3741032}"/>
              </a:ext>
            </a:extLst>
          </p:cNvPr>
          <p:cNvSpPr/>
          <p:nvPr/>
        </p:nvSpPr>
        <p:spPr>
          <a:xfrm>
            <a:off x="9830479" y="1579020"/>
            <a:ext cx="944880" cy="944880"/>
          </a:xfrm>
          <a:prstGeom prst="ellipse">
            <a:avLst/>
          </a:prstGeom>
          <a:solidFill>
            <a:schemeClr val="accent4">
              <a:lumMod val="60000"/>
              <a:lumOff val="4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id="{DDC20DB3-EB68-D003-58FD-B19B86B4FA1C}"/>
              </a:ext>
            </a:extLst>
          </p:cNvPr>
          <p:cNvSpPr txBox="1">
            <a:spLocks/>
          </p:cNvSpPr>
          <p:nvPr/>
        </p:nvSpPr>
        <p:spPr>
          <a:xfrm>
            <a:off x="9502566" y="2520213"/>
            <a:ext cx="1761349" cy="9520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>
              <a:spcBef>
                <a:spcPts val="0"/>
              </a:spcBef>
              <a:spcAft>
                <a:spcPts val="1200"/>
              </a:spcAft>
            </a:pPr>
            <a:r>
              <a:rPr lang="ko-KR" altLang="en-US" sz="1400" b="0" dirty="0"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대구시와 협력하여 앱 홍보 및 광고</a:t>
            </a:r>
          </a:p>
        </p:txBody>
      </p:sp>
      <p:pic>
        <p:nvPicPr>
          <p:cNvPr id="16" name="그래픽 15" descr="목록 윤곽선">
            <a:extLst>
              <a:ext uri="{FF2B5EF4-FFF2-40B4-BE49-F238E27FC236}">
                <a16:creationId xmlns:a16="http://schemas.microsoft.com/office/drawing/2014/main" id="{8DB899C9-CEF5-AD8F-C316-5B4C5B0B41E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29142" y="1739025"/>
            <a:ext cx="645678" cy="645678"/>
          </a:xfrm>
          <a:prstGeom prst="rect">
            <a:avLst/>
          </a:prstGeom>
        </p:spPr>
      </p:pic>
      <p:pic>
        <p:nvPicPr>
          <p:cNvPr id="17" name="그래픽 16" descr="체크 인 윤곽선">
            <a:extLst>
              <a:ext uri="{FF2B5EF4-FFF2-40B4-BE49-F238E27FC236}">
                <a16:creationId xmlns:a16="http://schemas.microsoft.com/office/drawing/2014/main" id="{042226CF-BBEE-61BD-70FA-0CDC27A08E5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99211" y="1696572"/>
            <a:ext cx="696004" cy="696004"/>
          </a:xfrm>
          <a:prstGeom prst="rect">
            <a:avLst/>
          </a:prstGeom>
        </p:spPr>
      </p:pic>
      <p:pic>
        <p:nvPicPr>
          <p:cNvPr id="18" name="그래픽 17" descr="프레젠테이션 막대형 차트 윤곽선">
            <a:extLst>
              <a:ext uri="{FF2B5EF4-FFF2-40B4-BE49-F238E27FC236}">
                <a16:creationId xmlns:a16="http://schemas.microsoft.com/office/drawing/2014/main" id="{F710035D-1815-D557-5B05-D19454FAFFF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306248" y="1747373"/>
            <a:ext cx="711454" cy="711454"/>
          </a:xfrm>
          <a:prstGeom prst="rect">
            <a:avLst/>
          </a:prstGeom>
        </p:spPr>
      </p:pic>
      <p:sp>
        <p:nvSpPr>
          <p:cNvPr id="19" name="액자 18">
            <a:extLst>
              <a:ext uri="{FF2B5EF4-FFF2-40B4-BE49-F238E27FC236}">
                <a16:creationId xmlns:a16="http://schemas.microsoft.com/office/drawing/2014/main" id="{17FB5F70-6262-CAD8-0702-598F9B87258E}"/>
              </a:ext>
            </a:extLst>
          </p:cNvPr>
          <p:cNvSpPr/>
          <p:nvPr/>
        </p:nvSpPr>
        <p:spPr>
          <a:xfrm>
            <a:off x="490194" y="1034316"/>
            <a:ext cx="11011314" cy="2407432"/>
          </a:xfrm>
          <a:prstGeom prst="frame">
            <a:avLst>
              <a:gd name="adj1" fmla="val 624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FFE4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38" name="그래픽 37" descr="목표 대상 그룹 윤곽선">
            <a:extLst>
              <a:ext uri="{FF2B5EF4-FFF2-40B4-BE49-F238E27FC236}">
                <a16:creationId xmlns:a16="http://schemas.microsoft.com/office/drawing/2014/main" id="{A2F7E835-C0E2-B4FB-6208-A73C873B36C0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934148" y="1677403"/>
            <a:ext cx="758678" cy="758678"/>
          </a:xfrm>
          <a:prstGeom prst="rect">
            <a:avLst/>
          </a:prstGeom>
        </p:spPr>
      </p:pic>
      <p:pic>
        <p:nvPicPr>
          <p:cNvPr id="40" name="_x349519328">
            <a:extLst>
              <a:ext uri="{FF2B5EF4-FFF2-40B4-BE49-F238E27FC236}">
                <a16:creationId xmlns:a16="http://schemas.microsoft.com/office/drawing/2014/main" id="{BE7927E0-78C0-C718-2F4E-63B9C28AB1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7192" y="4309142"/>
            <a:ext cx="997616" cy="952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1408A895-8ED1-BC9B-608F-1CADD46F7593}"/>
              </a:ext>
            </a:extLst>
          </p:cNvPr>
          <p:cNvSpPr/>
          <p:nvPr/>
        </p:nvSpPr>
        <p:spPr>
          <a:xfrm>
            <a:off x="1158360" y="4070714"/>
            <a:ext cx="2226432" cy="714455"/>
          </a:xfrm>
          <a:prstGeom prst="roundRect">
            <a:avLst/>
          </a:prstGeom>
          <a:solidFill>
            <a:srgbClr val="FFC6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결식아동</a:t>
            </a: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9ABB9A6B-D03C-EC43-CF2C-B4A77B460A91}"/>
              </a:ext>
            </a:extLst>
          </p:cNvPr>
          <p:cNvSpPr/>
          <p:nvPr/>
        </p:nvSpPr>
        <p:spPr>
          <a:xfrm>
            <a:off x="1158360" y="5322435"/>
            <a:ext cx="2226432" cy="714455"/>
          </a:xfrm>
          <a:prstGeom prst="roundRect">
            <a:avLst/>
          </a:prstGeom>
          <a:solidFill>
            <a:srgbClr val="FFC6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가맹점주</a:t>
            </a: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6F9F4762-FDDF-1067-3BAC-A213EDECA5E6}"/>
              </a:ext>
            </a:extLst>
          </p:cNvPr>
          <p:cNvCxnSpPr>
            <a:cxnSpLocks/>
          </p:cNvCxnSpPr>
          <p:nvPr/>
        </p:nvCxnSpPr>
        <p:spPr>
          <a:xfrm>
            <a:off x="3589140" y="4409141"/>
            <a:ext cx="1503244" cy="18800"/>
          </a:xfrm>
          <a:prstGeom prst="straightConnector1">
            <a:avLst/>
          </a:prstGeom>
          <a:ln w="57150">
            <a:solidFill>
              <a:srgbClr val="FF9D0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3C21C4D2-129B-F8CE-DA06-CAC2FDDAFAA1}"/>
              </a:ext>
            </a:extLst>
          </p:cNvPr>
          <p:cNvCxnSpPr>
            <a:cxnSpLocks/>
          </p:cNvCxnSpPr>
          <p:nvPr/>
        </p:nvCxnSpPr>
        <p:spPr>
          <a:xfrm flipV="1">
            <a:off x="3671064" y="5004334"/>
            <a:ext cx="1503244" cy="568093"/>
          </a:xfrm>
          <a:prstGeom prst="straightConnector1">
            <a:avLst/>
          </a:prstGeom>
          <a:ln w="57150">
            <a:solidFill>
              <a:srgbClr val="FF9D0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FFA07612-7FF8-AE48-CCD5-07E9570ED15F}"/>
              </a:ext>
            </a:extLst>
          </p:cNvPr>
          <p:cNvSpPr/>
          <p:nvPr/>
        </p:nvSpPr>
        <p:spPr>
          <a:xfrm>
            <a:off x="8760575" y="4060122"/>
            <a:ext cx="2438257" cy="714455"/>
          </a:xfrm>
          <a:prstGeom prst="roundRect">
            <a:avLst/>
          </a:prstGeom>
          <a:solidFill>
            <a:srgbClr val="FFC6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대구 행정복지센터</a:t>
            </a:r>
          </a:p>
        </p:txBody>
      </p:sp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93E142AD-AF09-D5ED-9091-6A4A6DFCBB5F}"/>
              </a:ext>
            </a:extLst>
          </p:cNvPr>
          <p:cNvSpPr/>
          <p:nvPr/>
        </p:nvSpPr>
        <p:spPr>
          <a:xfrm>
            <a:off x="8760575" y="5260826"/>
            <a:ext cx="2438256" cy="714455"/>
          </a:xfrm>
          <a:prstGeom prst="roundRect">
            <a:avLst/>
          </a:prstGeom>
          <a:solidFill>
            <a:srgbClr val="FFC6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대구광역시</a:t>
            </a:r>
          </a:p>
        </p:txBody>
      </p:sp>
      <p:sp>
        <p:nvSpPr>
          <p:cNvPr id="61" name="제목 1">
            <a:extLst>
              <a:ext uri="{FF2B5EF4-FFF2-40B4-BE49-F238E27FC236}">
                <a16:creationId xmlns:a16="http://schemas.microsoft.com/office/drawing/2014/main" id="{3D8C0BC3-837D-EA93-A8A0-4AFC8EEE480E}"/>
              </a:ext>
            </a:extLst>
          </p:cNvPr>
          <p:cNvSpPr txBox="1">
            <a:spLocks/>
          </p:cNvSpPr>
          <p:nvPr/>
        </p:nvSpPr>
        <p:spPr>
          <a:xfrm>
            <a:off x="3462648" y="4466785"/>
            <a:ext cx="1672477" cy="41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</a:pPr>
            <a:r>
              <a:rPr lang="ko-KR" altLang="en-US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소통게시판</a:t>
            </a:r>
            <a:endParaRPr lang="en-US" altLang="ko-KR" sz="14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BB3C7336-822F-DBC4-3116-60EAEF36B2BE}"/>
              </a:ext>
            </a:extLst>
          </p:cNvPr>
          <p:cNvCxnSpPr>
            <a:cxnSpLocks/>
          </p:cNvCxnSpPr>
          <p:nvPr/>
        </p:nvCxnSpPr>
        <p:spPr>
          <a:xfrm flipH="1">
            <a:off x="7003985" y="4387388"/>
            <a:ext cx="1503244" cy="18800"/>
          </a:xfrm>
          <a:prstGeom prst="straightConnector1">
            <a:avLst/>
          </a:prstGeom>
          <a:ln w="57150">
            <a:solidFill>
              <a:srgbClr val="FF9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제목 1">
            <a:extLst>
              <a:ext uri="{FF2B5EF4-FFF2-40B4-BE49-F238E27FC236}">
                <a16:creationId xmlns:a16="http://schemas.microsoft.com/office/drawing/2014/main" id="{CC77DB1E-6C8E-129A-6019-EC63A41420C2}"/>
              </a:ext>
            </a:extLst>
          </p:cNvPr>
          <p:cNvSpPr txBox="1">
            <a:spLocks/>
          </p:cNvSpPr>
          <p:nvPr/>
        </p:nvSpPr>
        <p:spPr>
          <a:xfrm>
            <a:off x="6880123" y="3694898"/>
            <a:ext cx="1848226" cy="7718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</a:pPr>
            <a:r>
              <a:rPr lang="ko-KR" altLang="en-US" sz="1400" b="0" dirty="0"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가맹점 신청 시</a:t>
            </a:r>
            <a:br>
              <a:rPr lang="en-US" altLang="ko-KR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</a:br>
            <a:r>
              <a:rPr lang="ko-KR" altLang="en-US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행정적 서포트</a:t>
            </a:r>
            <a:endParaRPr lang="en-US" altLang="ko-KR" sz="1400" b="0" dirty="0"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8FED855F-C4AA-E1FF-A68F-3F48056645C5}"/>
              </a:ext>
            </a:extLst>
          </p:cNvPr>
          <p:cNvCxnSpPr>
            <a:cxnSpLocks/>
          </p:cNvCxnSpPr>
          <p:nvPr/>
        </p:nvCxnSpPr>
        <p:spPr>
          <a:xfrm flipH="1" flipV="1">
            <a:off x="7042785" y="5021531"/>
            <a:ext cx="1489050" cy="480333"/>
          </a:xfrm>
          <a:prstGeom prst="straightConnector1">
            <a:avLst/>
          </a:prstGeom>
          <a:ln w="57150">
            <a:solidFill>
              <a:srgbClr val="FF9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제목 1">
            <a:extLst>
              <a:ext uri="{FF2B5EF4-FFF2-40B4-BE49-F238E27FC236}">
                <a16:creationId xmlns:a16="http://schemas.microsoft.com/office/drawing/2014/main" id="{9E9DE30E-E05C-5080-7520-BA464F8E549B}"/>
              </a:ext>
            </a:extLst>
          </p:cNvPr>
          <p:cNvSpPr txBox="1">
            <a:spLocks/>
          </p:cNvSpPr>
          <p:nvPr/>
        </p:nvSpPr>
        <p:spPr>
          <a:xfrm rot="20352766">
            <a:off x="3637629" y="5271010"/>
            <a:ext cx="1672477" cy="4617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</a:pPr>
            <a:r>
              <a:rPr lang="ko-KR" altLang="en-US" sz="1400" b="0" dirty="0"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빠른 가맹점 산청</a:t>
            </a:r>
            <a:endParaRPr lang="en-US" altLang="ko-KR" sz="1400" b="0" dirty="0"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67" name="제목 1">
            <a:extLst>
              <a:ext uri="{FF2B5EF4-FFF2-40B4-BE49-F238E27FC236}">
                <a16:creationId xmlns:a16="http://schemas.microsoft.com/office/drawing/2014/main" id="{DD160917-A163-9FEF-E4F8-01C20448CE2A}"/>
              </a:ext>
            </a:extLst>
          </p:cNvPr>
          <p:cNvSpPr txBox="1">
            <a:spLocks/>
          </p:cNvSpPr>
          <p:nvPr/>
        </p:nvSpPr>
        <p:spPr>
          <a:xfrm rot="1137677">
            <a:off x="6941081" y="5000031"/>
            <a:ext cx="1789516" cy="11447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</a:pPr>
            <a:r>
              <a:rPr lang="ko-KR" altLang="en-US" sz="1400" b="0" dirty="0"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홍보 및 광고</a:t>
            </a:r>
            <a:r>
              <a:rPr lang="en-US" altLang="ko-KR" sz="1400" b="0" dirty="0"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sz="1400" b="0" dirty="0"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서포트</a:t>
            </a:r>
            <a:endParaRPr lang="en-US" altLang="ko-KR" sz="1400" b="0" dirty="0"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5" name="이등변 삼각형 34">
            <a:extLst>
              <a:ext uri="{FF2B5EF4-FFF2-40B4-BE49-F238E27FC236}">
                <a16:creationId xmlns:a16="http://schemas.microsoft.com/office/drawing/2014/main" id="{D438A5F0-686B-4D93-A89B-521C1B66B2AD}"/>
              </a:ext>
            </a:extLst>
          </p:cNvPr>
          <p:cNvSpPr/>
          <p:nvPr/>
        </p:nvSpPr>
        <p:spPr>
          <a:xfrm rot="14711020">
            <a:off x="220228" y="185276"/>
            <a:ext cx="244435" cy="473032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241300" dist="38100" dir="5400000" algn="t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42925" latinLnBrk="0">
              <a:defRPr/>
            </a:pPr>
            <a:endParaRPr lang="en-US" altLang="ko-KR" sz="700" kern="0" dirty="0">
              <a:solidFill>
                <a:srgbClr val="44546A">
                  <a:lumMod val="75000"/>
                </a:srgbClr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0DA5BFB-D9E9-41E7-B35B-FE5DB6EA85DA}"/>
              </a:ext>
            </a:extLst>
          </p:cNvPr>
          <p:cNvSpPr txBox="1"/>
          <p:nvPr/>
        </p:nvSpPr>
        <p:spPr>
          <a:xfrm>
            <a:off x="10487227" y="6396511"/>
            <a:ext cx="373820" cy="3401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1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D2741"/>
                </a:solidFill>
                <a:latin typeface="+mj-lt"/>
                <a:ea typeface="타이포_쌍문동 B" panose="02020803020101020101" pitchFamily="18" charset="-127"/>
              </a:rPr>
              <a:t>13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D1A74B1-023F-4D0D-A8F9-50696D2A94E7}"/>
              </a:ext>
            </a:extLst>
          </p:cNvPr>
          <p:cNvSpPr txBox="1"/>
          <p:nvPr/>
        </p:nvSpPr>
        <p:spPr>
          <a:xfrm>
            <a:off x="11687757" y="6396511"/>
            <a:ext cx="373820" cy="3401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1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D2741">
                    <a:alpha val="20000"/>
                  </a:srgbClr>
                </a:solidFill>
                <a:latin typeface="+mj-lt"/>
                <a:ea typeface="타이포_쌍문동 B" panose="02020803020101020101" pitchFamily="18" charset="-127"/>
              </a:rPr>
              <a:t>14</a:t>
            </a: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7615AB99-576E-47EA-9AE0-D73B89F38644}"/>
              </a:ext>
            </a:extLst>
          </p:cNvPr>
          <p:cNvCxnSpPr>
            <a:cxnSpLocks/>
          </p:cNvCxnSpPr>
          <p:nvPr/>
        </p:nvCxnSpPr>
        <p:spPr>
          <a:xfrm>
            <a:off x="11010514" y="6575021"/>
            <a:ext cx="601515" cy="0"/>
          </a:xfrm>
          <a:prstGeom prst="line">
            <a:avLst/>
          </a:prstGeom>
          <a:ln w="25400">
            <a:solidFill>
              <a:srgbClr val="2D274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사각형: 둥근 모서리 10">
            <a:extLst>
              <a:ext uri="{FF2B5EF4-FFF2-40B4-BE49-F238E27FC236}">
                <a16:creationId xmlns:a16="http://schemas.microsoft.com/office/drawing/2014/main" id="{93F5FD44-59BD-8DE4-9CA9-77B7EC7AD000}"/>
              </a:ext>
            </a:extLst>
          </p:cNvPr>
          <p:cNvSpPr/>
          <p:nvPr/>
        </p:nvSpPr>
        <p:spPr>
          <a:xfrm>
            <a:off x="293847" y="162976"/>
            <a:ext cx="5487194" cy="473032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241300" dist="38100" dir="5400000" algn="t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2400" b="1" i="1" kern="0" dirty="0">
                <a:solidFill>
                  <a:prstClr val="white"/>
                </a:solidFill>
              </a:rPr>
              <a:t>컬러풀카드 </a:t>
            </a:r>
            <a:r>
              <a:rPr lang="ko-KR" altLang="en-US" sz="2400" b="1" i="1" kern="0" dirty="0" err="1">
                <a:solidFill>
                  <a:prstClr val="white"/>
                </a:solidFill>
              </a:rPr>
              <a:t>실행성</a:t>
            </a:r>
            <a:r>
              <a:rPr lang="ko-KR" altLang="en-US" sz="2400" b="1" i="1" kern="0" dirty="0">
                <a:solidFill>
                  <a:prstClr val="white"/>
                </a:solidFill>
              </a:rPr>
              <a:t> 강화 </a:t>
            </a:r>
            <a:r>
              <a:rPr lang="en-US" altLang="ko-KR" sz="2400" b="1" i="1" kern="0" dirty="0">
                <a:solidFill>
                  <a:prstClr val="white"/>
                </a:solidFill>
              </a:rPr>
              <a:t>PLAN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066B703-600F-DDC5-D3C4-98821BABB7F4}"/>
              </a:ext>
            </a:extLst>
          </p:cNvPr>
          <p:cNvSpPr txBox="1"/>
          <p:nvPr/>
        </p:nvSpPr>
        <p:spPr>
          <a:xfrm>
            <a:off x="7969314" y="150450"/>
            <a:ext cx="615696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en-US" altLang="ko-KR" sz="2000" b="1" i="1" kern="0" dirty="0">
                <a:latin typeface="+mj-lt"/>
              </a:rPr>
              <a:t>5. </a:t>
            </a:r>
            <a:r>
              <a:rPr lang="ko-KR" altLang="en-US" sz="2000" b="1" i="1" kern="0" dirty="0">
                <a:latin typeface="+mj-lt"/>
              </a:rPr>
              <a:t>향후</a:t>
            </a:r>
            <a:r>
              <a:rPr lang="en-US" altLang="ko-KR" sz="2000" b="1" i="1" kern="0" dirty="0">
                <a:latin typeface="+mj-lt"/>
              </a:rPr>
              <a:t> </a:t>
            </a:r>
            <a:r>
              <a:rPr lang="ko-KR" altLang="en-US" sz="2000" b="1" i="1" kern="0" dirty="0">
                <a:latin typeface="+mj-lt"/>
              </a:rPr>
              <a:t>계획</a:t>
            </a:r>
            <a:endParaRPr lang="en-US" altLang="ko-KR" sz="2000" b="1" i="1" kern="0" dirty="0">
              <a:latin typeface="+mj-lt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7BCEEFA-32A8-20FA-7EE3-654BB66DCFD6}"/>
              </a:ext>
            </a:extLst>
          </p:cNvPr>
          <p:cNvSpPr txBox="1"/>
          <p:nvPr/>
        </p:nvSpPr>
        <p:spPr>
          <a:xfrm>
            <a:off x="3467391" y="3832692"/>
            <a:ext cx="166773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가맹점 찾기</a:t>
            </a:r>
            <a:br>
              <a:rPr lang="en-US" altLang="ko-KR" sz="1400" dirty="0">
                <a:solidFill>
                  <a:prstClr val="black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</a:b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급식카드 등록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마켓 산스 Medium" panose="02000000000000000000" pitchFamily="50" charset="-127"/>
              <a:ea typeface="G마켓 산스 Medium" panose="02000000000000000000" pitchFamily="50" charset="-127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72096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670"/>
    </mc:Choice>
    <mc:Fallback xmlns="">
      <p:transition spd="slow" advTm="2167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D4918A05-9F05-4289-8AE1-1D903076075F}"/>
              </a:ext>
            </a:extLst>
          </p:cNvPr>
          <p:cNvSpPr txBox="1"/>
          <p:nvPr/>
        </p:nvSpPr>
        <p:spPr>
          <a:xfrm>
            <a:off x="1387640" y="6361035"/>
            <a:ext cx="184731" cy="3401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endParaRPr lang="en-US" altLang="ko-KR" sz="16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D2741">
                  <a:alpha val="20000"/>
                </a:srgbClr>
              </a:solidFill>
              <a:latin typeface="+mj-lt"/>
              <a:ea typeface="타이포_쌍문동 B" panose="02020803020101020101" pitchFamily="18" charset="-127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780460F2-B417-4174-AE61-0B35DEB0D2B9}"/>
              </a:ext>
            </a:extLst>
          </p:cNvPr>
          <p:cNvSpPr/>
          <p:nvPr/>
        </p:nvSpPr>
        <p:spPr>
          <a:xfrm>
            <a:off x="293846" y="162976"/>
            <a:ext cx="3525517" cy="473032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241300" dist="38100" dir="5400000" algn="t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2400" b="1" i="1" kern="0">
                <a:solidFill>
                  <a:prstClr val="white"/>
                </a:solidFill>
              </a:rPr>
              <a:t>최종 목표</a:t>
            </a:r>
            <a:endParaRPr lang="en-US" altLang="ko-KR" sz="2400" b="1" i="1" kern="0" dirty="0">
              <a:solidFill>
                <a:prstClr val="white"/>
              </a:solidFill>
            </a:endParaRPr>
          </a:p>
        </p:txBody>
      </p:sp>
      <p:sp>
        <p:nvSpPr>
          <p:cNvPr id="15" name="이등변 삼각형 14">
            <a:extLst>
              <a:ext uri="{FF2B5EF4-FFF2-40B4-BE49-F238E27FC236}">
                <a16:creationId xmlns:a16="http://schemas.microsoft.com/office/drawing/2014/main" id="{D438A5F0-686B-4D93-A89B-521C1B66B2AD}"/>
              </a:ext>
            </a:extLst>
          </p:cNvPr>
          <p:cNvSpPr/>
          <p:nvPr/>
        </p:nvSpPr>
        <p:spPr>
          <a:xfrm rot="14711020">
            <a:off x="220228" y="185276"/>
            <a:ext cx="244435" cy="473032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241300" dist="38100" dir="5400000" algn="t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42925" latinLnBrk="0">
              <a:defRPr/>
            </a:pPr>
            <a:endParaRPr lang="en-US" altLang="ko-KR" sz="700" kern="0" dirty="0">
              <a:solidFill>
                <a:srgbClr val="44546A">
                  <a:lumMod val="75000"/>
                </a:srgb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D1A74B1-023F-4D0D-A8F9-50696D2A94E7}"/>
              </a:ext>
            </a:extLst>
          </p:cNvPr>
          <p:cNvSpPr txBox="1"/>
          <p:nvPr/>
        </p:nvSpPr>
        <p:spPr>
          <a:xfrm>
            <a:off x="11687757" y="6396511"/>
            <a:ext cx="373820" cy="3401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1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D2741"/>
                </a:solidFill>
                <a:latin typeface="+mj-lt"/>
                <a:ea typeface="타이포_쌍문동 B" panose="02020803020101020101" pitchFamily="18" charset="-127"/>
              </a:rPr>
              <a:t>14</a:t>
            </a:r>
            <a:endParaRPr lang="en-US" altLang="ko-KR" sz="16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D2741">
                  <a:alpha val="20000"/>
                </a:srgbClr>
              </a:solidFill>
              <a:latin typeface="+mj-lt"/>
              <a:ea typeface="타이포_쌍문동 B" panose="02020803020101020101" pitchFamily="18" charset="-127"/>
            </a:endParaRPr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51478A76-C31F-3371-1EFF-DE0D4EDEDC74}"/>
              </a:ext>
            </a:extLst>
          </p:cNvPr>
          <p:cNvGrpSpPr/>
          <p:nvPr/>
        </p:nvGrpSpPr>
        <p:grpSpPr>
          <a:xfrm>
            <a:off x="524876" y="1186470"/>
            <a:ext cx="11020641" cy="4251750"/>
            <a:chOff x="524876" y="1186470"/>
            <a:chExt cx="11020641" cy="4251750"/>
          </a:xfrm>
        </p:grpSpPr>
        <p:pic>
          <p:nvPicPr>
            <p:cNvPr id="19" name="_x349519328">
              <a:extLst>
                <a:ext uri="{FF2B5EF4-FFF2-40B4-BE49-F238E27FC236}">
                  <a16:creationId xmlns:a16="http://schemas.microsoft.com/office/drawing/2014/main" id="{1BC077F6-4587-490B-9701-774117F49E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12120" y="2640603"/>
              <a:ext cx="2808370" cy="27976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35405789-A725-430C-86A1-FE7F8068261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286507">
              <a:off x="4196742" y="1580538"/>
              <a:ext cx="953286" cy="953286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872E58B6-AE23-458E-A07E-E8177CEDFD1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49735" y="1231067"/>
              <a:ext cx="1066570" cy="1066570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49267C43-9910-4CE2-83A6-E15DC3EB77B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688272">
              <a:off x="524876" y="1757532"/>
              <a:ext cx="967297" cy="967297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232EFA58-285F-4DE6-9ED8-5932A571142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139501" y="1186470"/>
              <a:ext cx="949150" cy="1066570"/>
            </a:xfrm>
            <a:prstGeom prst="rect">
              <a:avLst/>
            </a:prstGeom>
          </p:spPr>
        </p:pic>
        <p:sp>
          <p:nvSpPr>
            <p:cNvPr id="2" name="직사각형 1"/>
            <p:cNvSpPr/>
            <p:nvPr/>
          </p:nvSpPr>
          <p:spPr>
            <a:xfrm>
              <a:off x="5388557" y="3203983"/>
              <a:ext cx="6156960" cy="21236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2800" dirty="0"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‘</a:t>
              </a:r>
              <a:r>
                <a:rPr lang="ko-KR" altLang="en-US" sz="2400" dirty="0"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대구시 컬러풀 카드앱’을 통해 </a:t>
              </a:r>
              <a:endParaRPr lang="en-US" altLang="ko-KR" sz="2400" dirty="0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  <a:p>
              <a:r>
                <a:rPr lang="ko-KR" altLang="en-US" sz="2400" dirty="0"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급식카드</a:t>
              </a:r>
              <a:r>
                <a:rPr lang="en-US" altLang="ko-KR" sz="2400" dirty="0"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(=</a:t>
              </a:r>
              <a:r>
                <a:rPr lang="ko-KR" altLang="en-US" sz="2400" dirty="0"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컬러풀 카드</a:t>
              </a:r>
              <a:r>
                <a:rPr lang="en-US" altLang="ko-KR" sz="2400" dirty="0"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)</a:t>
              </a:r>
              <a:r>
                <a:rPr lang="ko-KR" altLang="en-US" sz="2400" dirty="0"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를 소지한 </a:t>
              </a:r>
              <a:endParaRPr lang="en-US" altLang="ko-KR" sz="2400" dirty="0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  <a:p>
              <a:r>
                <a:rPr lang="ko-KR" altLang="en-US" sz="2800" dirty="0"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결식 아동</a:t>
              </a:r>
              <a:r>
                <a:rPr lang="ko-KR" altLang="en-US" sz="2400" dirty="0"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들의 </a:t>
              </a:r>
              <a:r>
                <a:rPr lang="ko-KR" altLang="en-US" sz="2800" dirty="0"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인권을 보장</a:t>
              </a:r>
              <a:r>
                <a:rPr lang="ko-KR" altLang="en-US" sz="2400" dirty="0"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하고 </a:t>
              </a:r>
              <a:endParaRPr lang="en-US" altLang="ko-KR" sz="2400" dirty="0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  <a:p>
              <a:r>
                <a:rPr lang="ko-KR" altLang="en-US" sz="2400" dirty="0"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대구시 결식 아동들이 나라에서 지원해주는 </a:t>
              </a:r>
              <a:endParaRPr lang="en-US" altLang="ko-KR" sz="2400" dirty="0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  <a:p>
              <a:r>
                <a:rPr lang="ko-KR" altLang="en-US" sz="2800" dirty="0"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복지를 불편함 없이 이용</a:t>
              </a:r>
              <a:r>
                <a:rPr lang="ko-KR" altLang="en-US" sz="2400" dirty="0"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하게 만드는 것</a:t>
              </a:r>
              <a:endParaRPr lang="ko-KR" altLang="en-US" sz="2000" dirty="0">
                <a:solidFill>
                  <a:srgbClr val="FF9D0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2023605-B244-014C-8074-8C9FA461BBDA}"/>
                </a:ext>
              </a:extLst>
            </p:cNvPr>
            <p:cNvSpPr txBox="1"/>
            <p:nvPr/>
          </p:nvSpPr>
          <p:spPr>
            <a:xfrm>
              <a:off x="5953474" y="2253039"/>
              <a:ext cx="5027126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0" lang="ko-KR" altLang="en-US" sz="3600" b="1" i="0" u="none" strike="noStrike" kern="1200" normalizeH="0" baseline="0" noProof="0" dirty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rgbClr val="FF9D01"/>
                  </a:solidFill>
                  <a:effectLst>
                    <a:outerShdw blurRad="12700" dist="38100" dir="2700000" algn="tl" rotWithShape="0">
                      <a:schemeClr val="accent4">
                        <a:lumMod val="60000"/>
                        <a:lumOff val="40000"/>
                      </a:schemeClr>
                    </a:outerShdw>
                  </a:effectLst>
                  <a:uLnTx/>
                  <a:uFillTx/>
                  <a:latin typeface="G마켓 산스 TTF Bold" panose="02000000000000000000" pitchFamily="2" charset="-127"/>
                  <a:ea typeface="G마켓 산스 TTF Bold" panose="02000000000000000000" pitchFamily="2" charset="-127"/>
                  <a:cs typeface="+mn-cs"/>
                </a:rPr>
                <a:t>아이디어의 최종 목표 </a:t>
              </a:r>
              <a:endParaRPr lang="ko-KR" altLang="en-US" sz="2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9D01"/>
                </a:solidFill>
                <a:effectLst>
                  <a:outerShdw blurRad="12700" dist="38100" dir="2700000" algn="tl" rotWithShape="0">
                    <a:schemeClr val="accent4">
                      <a:lumMod val="60000"/>
                      <a:lumOff val="40000"/>
                    </a:schemeClr>
                  </a:outerShdw>
                </a:effectLst>
              </a:endParaRPr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13B0C764-C0D7-4A87-9AE0-AE3388A0C70C}"/>
              </a:ext>
            </a:extLst>
          </p:cNvPr>
          <p:cNvGrpSpPr/>
          <p:nvPr/>
        </p:nvGrpSpPr>
        <p:grpSpPr>
          <a:xfrm>
            <a:off x="2926809" y="819297"/>
            <a:ext cx="6299536" cy="5577214"/>
            <a:chOff x="3208267" y="311791"/>
            <a:chExt cx="6299536" cy="5577214"/>
          </a:xfrm>
        </p:grpSpPr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A32D9FDF-117D-6E0A-9BD0-9BA3EED336D8}"/>
                </a:ext>
              </a:extLst>
            </p:cNvPr>
            <p:cNvSpPr/>
            <p:nvPr/>
          </p:nvSpPr>
          <p:spPr>
            <a:xfrm>
              <a:off x="5547668" y="936288"/>
              <a:ext cx="1404557" cy="1390650"/>
            </a:xfrm>
            <a:prstGeom prst="ellipse">
              <a:avLst/>
            </a:prstGeom>
            <a:solidFill>
              <a:srgbClr val="FFD559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59" name="_x349519328">
              <a:extLst>
                <a:ext uri="{FF2B5EF4-FFF2-40B4-BE49-F238E27FC236}">
                  <a16:creationId xmlns:a16="http://schemas.microsoft.com/office/drawing/2014/main" id="{B461BE4F-7AE5-0044-BA8B-3A7F60399E9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01" t="4629" r="3670" b="4345"/>
            <a:stretch/>
          </p:blipFill>
          <p:spPr bwMode="auto">
            <a:xfrm>
              <a:off x="5782084" y="1154471"/>
              <a:ext cx="957950" cy="9542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E8E3C086-D942-35CF-A3FC-FD848E2327D8}"/>
                </a:ext>
              </a:extLst>
            </p:cNvPr>
            <p:cNvSpPr txBox="1"/>
            <p:nvPr/>
          </p:nvSpPr>
          <p:spPr>
            <a:xfrm>
              <a:off x="5057845" y="3021465"/>
              <a:ext cx="2406428" cy="615553"/>
            </a:xfrm>
            <a:prstGeom prst="rect">
              <a:avLst/>
            </a:prstGeom>
            <a:noFill/>
            <a:effectLst>
              <a:outerShdw blurRad="76200" dist="12700" dir="2700000" sy="-23000" kx="-800400" algn="bl" rotWithShape="0">
                <a:prstClr val="black">
                  <a:alpha val="20000"/>
                </a:prstClr>
              </a:outerShdw>
              <a:reflection blurRad="12700" stA="20000" endPos="82000" dir="5400000" sy="-100000" algn="bl" rotWithShape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3400" b="1" dirty="0"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선순환 구조</a:t>
              </a:r>
            </a:p>
          </p:txBody>
        </p:sp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163C86E5-A258-8A0E-9923-E40DE142CDF3}"/>
                </a:ext>
              </a:extLst>
            </p:cNvPr>
            <p:cNvSpPr/>
            <p:nvPr/>
          </p:nvSpPr>
          <p:spPr>
            <a:xfrm>
              <a:off x="3208267" y="3885908"/>
              <a:ext cx="1404557" cy="1390650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62" name="그래픽 61" descr="사용자 윤곽선">
              <a:extLst>
                <a:ext uri="{FF2B5EF4-FFF2-40B4-BE49-F238E27FC236}">
                  <a16:creationId xmlns:a16="http://schemas.microsoft.com/office/drawing/2014/main" id="{FAF26708-2DDC-093B-5181-76564C5A81B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448773" y="4119461"/>
              <a:ext cx="923544" cy="923544"/>
            </a:xfrm>
            <a:prstGeom prst="rect">
              <a:avLst/>
            </a:prstGeom>
          </p:spPr>
        </p:pic>
        <p:sp>
          <p:nvSpPr>
            <p:cNvPr id="63" name="타원 62">
              <a:extLst>
                <a:ext uri="{FF2B5EF4-FFF2-40B4-BE49-F238E27FC236}">
                  <a16:creationId xmlns:a16="http://schemas.microsoft.com/office/drawing/2014/main" id="{2326194A-FB41-9F6E-042D-9093E0D17A93}"/>
                </a:ext>
              </a:extLst>
            </p:cNvPr>
            <p:cNvSpPr/>
            <p:nvPr/>
          </p:nvSpPr>
          <p:spPr>
            <a:xfrm>
              <a:off x="7876962" y="3911308"/>
              <a:ext cx="1404557" cy="1390650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4" name="그래픽 63" descr="상점 윤곽선">
              <a:extLst>
                <a:ext uri="{FF2B5EF4-FFF2-40B4-BE49-F238E27FC236}">
                  <a16:creationId xmlns:a16="http://schemas.microsoft.com/office/drawing/2014/main" id="{47F9D564-0965-4665-DCDD-0EF58C5854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8117468" y="4144861"/>
              <a:ext cx="923544" cy="923544"/>
            </a:xfrm>
            <a:prstGeom prst="rect">
              <a:avLst/>
            </a:prstGeom>
          </p:spPr>
        </p:pic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B20A66CC-37FC-FA83-2BD3-B09108D83084}"/>
                </a:ext>
              </a:extLst>
            </p:cNvPr>
            <p:cNvSpPr txBox="1"/>
            <p:nvPr/>
          </p:nvSpPr>
          <p:spPr>
            <a:xfrm>
              <a:off x="4813495" y="311791"/>
              <a:ext cx="287290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dirty="0"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“</a:t>
              </a:r>
              <a:r>
                <a:rPr lang="ko-KR" altLang="en-US" sz="2200" dirty="0"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대구시 컬러풀카드 앱</a:t>
              </a:r>
              <a:r>
                <a:rPr lang="en-US" altLang="ko-KR" sz="2200" dirty="0"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”</a:t>
              </a:r>
              <a:endParaRPr lang="ko-KR" altLang="en-US" sz="2200" dirty="0">
                <a:latin typeface="a타이틀고딕2" panose="02020600000000000000" pitchFamily="18" charset="-127"/>
                <a:ea typeface="a타이틀고딕2" panose="02020600000000000000" pitchFamily="18" charset="-127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F57197F0-3CC1-D5B1-4381-2C5891008FD1}"/>
                </a:ext>
              </a:extLst>
            </p:cNvPr>
            <p:cNvSpPr txBox="1"/>
            <p:nvPr/>
          </p:nvSpPr>
          <p:spPr>
            <a:xfrm>
              <a:off x="3264484" y="5452175"/>
              <a:ext cx="126669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결식 아동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D43414D4-B311-BA12-F079-8E93042A89A5}"/>
                </a:ext>
              </a:extLst>
            </p:cNvPr>
            <p:cNvSpPr txBox="1"/>
            <p:nvPr/>
          </p:nvSpPr>
          <p:spPr>
            <a:xfrm>
              <a:off x="7732958" y="5432642"/>
              <a:ext cx="1774845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컬러풀 가맹점</a:t>
              </a:r>
            </a:p>
          </p:txBody>
        </p:sp>
        <p:pic>
          <p:nvPicPr>
            <p:cNvPr id="68" name="그래픽 67" descr="Back 단색으로 채워진">
              <a:extLst>
                <a:ext uri="{FF2B5EF4-FFF2-40B4-BE49-F238E27FC236}">
                  <a16:creationId xmlns:a16="http://schemas.microsoft.com/office/drawing/2014/main" id="{6D591B70-5E0E-B127-B89A-01F83EE45BE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 rot="4385321">
              <a:off x="7260297" y="1655396"/>
              <a:ext cx="1692000" cy="1692000"/>
            </a:xfrm>
            <a:prstGeom prst="rect">
              <a:avLst/>
            </a:prstGeom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9" name="그래픽 68" descr="Back 단색으로 채워진">
              <a:extLst>
                <a:ext uri="{FF2B5EF4-FFF2-40B4-BE49-F238E27FC236}">
                  <a16:creationId xmlns:a16="http://schemas.microsoft.com/office/drawing/2014/main" id="{9FE419FB-53BE-E4A6-C87D-E2F2604FC7C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 rot="12454907">
              <a:off x="5250000" y="4197005"/>
              <a:ext cx="1692000" cy="1692000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70" name="그래픽 69" descr="Back 단색으로 채워진">
              <a:extLst>
                <a:ext uri="{FF2B5EF4-FFF2-40B4-BE49-F238E27FC236}">
                  <a16:creationId xmlns:a16="http://schemas.microsoft.com/office/drawing/2014/main" id="{C9D300AB-BD91-4BF3-ED5B-455A84E415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 rot="20134289">
              <a:off x="3440185" y="1561073"/>
              <a:ext cx="1692431" cy="1692431"/>
            </a:xfrm>
            <a:prstGeom prst="rect">
              <a:avLst/>
            </a:prstGeom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247674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A77BAEF7-0FD9-2877-3A43-013A159F12CC}"/>
              </a:ext>
            </a:extLst>
          </p:cNvPr>
          <p:cNvSpPr/>
          <p:nvPr/>
        </p:nvSpPr>
        <p:spPr>
          <a:xfrm>
            <a:off x="-3274" y="0"/>
            <a:ext cx="3895024" cy="6895323"/>
          </a:xfrm>
          <a:custGeom>
            <a:avLst/>
            <a:gdLst>
              <a:gd name="connsiteX0" fmla="*/ 0 w 7119257"/>
              <a:gd name="connsiteY0" fmla="*/ 0 h 6895323"/>
              <a:gd name="connsiteX1" fmla="*/ 0 w 7119257"/>
              <a:gd name="connsiteY1" fmla="*/ 6895323 h 6895323"/>
              <a:gd name="connsiteX2" fmla="*/ 7119257 w 7119257"/>
              <a:gd name="connsiteY2" fmla="*/ 6895323 h 6895323"/>
              <a:gd name="connsiteX3" fmla="*/ 2603241 w 7119257"/>
              <a:gd name="connsiteY3" fmla="*/ 0 h 6895323"/>
              <a:gd name="connsiteX4" fmla="*/ 0 w 7119257"/>
              <a:gd name="connsiteY4" fmla="*/ 0 h 6895323"/>
              <a:gd name="connsiteX0" fmla="*/ 0 w 7119257"/>
              <a:gd name="connsiteY0" fmla="*/ 0 h 6895323"/>
              <a:gd name="connsiteX1" fmla="*/ 0 w 7119257"/>
              <a:gd name="connsiteY1" fmla="*/ 6895323 h 6895323"/>
              <a:gd name="connsiteX2" fmla="*/ 7119257 w 7119257"/>
              <a:gd name="connsiteY2" fmla="*/ 6895323 h 6895323"/>
              <a:gd name="connsiteX3" fmla="*/ 2043405 w 7119257"/>
              <a:gd name="connsiteY3" fmla="*/ 27992 h 6895323"/>
              <a:gd name="connsiteX4" fmla="*/ 0 w 7119257"/>
              <a:gd name="connsiteY4" fmla="*/ 0 h 6895323"/>
              <a:gd name="connsiteX0" fmla="*/ 0 w 6624734"/>
              <a:gd name="connsiteY0" fmla="*/ 0 h 6895323"/>
              <a:gd name="connsiteX1" fmla="*/ 0 w 6624734"/>
              <a:gd name="connsiteY1" fmla="*/ 6895323 h 6895323"/>
              <a:gd name="connsiteX2" fmla="*/ 6624734 w 6624734"/>
              <a:gd name="connsiteY2" fmla="*/ 6876662 h 6895323"/>
              <a:gd name="connsiteX3" fmla="*/ 2043405 w 6624734"/>
              <a:gd name="connsiteY3" fmla="*/ 27992 h 6895323"/>
              <a:gd name="connsiteX4" fmla="*/ 0 w 6624734"/>
              <a:gd name="connsiteY4" fmla="*/ 0 h 6895323"/>
              <a:gd name="connsiteX0" fmla="*/ 0 w 6624734"/>
              <a:gd name="connsiteY0" fmla="*/ 0 h 6895323"/>
              <a:gd name="connsiteX1" fmla="*/ 0 w 6624734"/>
              <a:gd name="connsiteY1" fmla="*/ 6895323 h 6895323"/>
              <a:gd name="connsiteX2" fmla="*/ 6624734 w 6624734"/>
              <a:gd name="connsiteY2" fmla="*/ 6876662 h 6895323"/>
              <a:gd name="connsiteX3" fmla="*/ 2034074 w 6624734"/>
              <a:gd name="connsiteY3" fmla="*/ 1 h 6895323"/>
              <a:gd name="connsiteX4" fmla="*/ 0 w 6624734"/>
              <a:gd name="connsiteY4" fmla="*/ 0 h 6895323"/>
              <a:gd name="connsiteX0" fmla="*/ 0 w 6624734"/>
              <a:gd name="connsiteY0" fmla="*/ 0 h 6895323"/>
              <a:gd name="connsiteX1" fmla="*/ 0 w 6624734"/>
              <a:gd name="connsiteY1" fmla="*/ 6895323 h 6895323"/>
              <a:gd name="connsiteX2" fmla="*/ 6624734 w 6624734"/>
              <a:gd name="connsiteY2" fmla="*/ 6876662 h 6895323"/>
              <a:gd name="connsiteX3" fmla="*/ 2034074 w 6624734"/>
              <a:gd name="connsiteY3" fmla="*/ 1 h 6895323"/>
              <a:gd name="connsiteX4" fmla="*/ 0 w 6624734"/>
              <a:gd name="connsiteY4" fmla="*/ 0 h 6895323"/>
              <a:gd name="connsiteX0" fmla="*/ 0 w 6624734"/>
              <a:gd name="connsiteY0" fmla="*/ 0 h 6895323"/>
              <a:gd name="connsiteX1" fmla="*/ 0 w 6624734"/>
              <a:gd name="connsiteY1" fmla="*/ 6895323 h 6895323"/>
              <a:gd name="connsiteX2" fmla="*/ 6624734 w 6624734"/>
              <a:gd name="connsiteY2" fmla="*/ 6876662 h 6895323"/>
              <a:gd name="connsiteX3" fmla="*/ 1278294 w 6624734"/>
              <a:gd name="connsiteY3" fmla="*/ 1 h 6895323"/>
              <a:gd name="connsiteX4" fmla="*/ 0 w 6624734"/>
              <a:gd name="connsiteY4" fmla="*/ 0 h 6895323"/>
              <a:gd name="connsiteX0" fmla="*/ 0 w 6624734"/>
              <a:gd name="connsiteY0" fmla="*/ 0 h 6895323"/>
              <a:gd name="connsiteX1" fmla="*/ 0 w 6624734"/>
              <a:gd name="connsiteY1" fmla="*/ 6895323 h 6895323"/>
              <a:gd name="connsiteX2" fmla="*/ 6624734 w 6624734"/>
              <a:gd name="connsiteY2" fmla="*/ 6876662 h 6895323"/>
              <a:gd name="connsiteX3" fmla="*/ 1278294 w 6624734"/>
              <a:gd name="connsiteY3" fmla="*/ 1 h 6895323"/>
              <a:gd name="connsiteX4" fmla="*/ 0 w 6624734"/>
              <a:gd name="connsiteY4" fmla="*/ 0 h 6895323"/>
              <a:gd name="connsiteX0" fmla="*/ 0 w 6624734"/>
              <a:gd name="connsiteY0" fmla="*/ 0 h 6895323"/>
              <a:gd name="connsiteX1" fmla="*/ 0 w 6624734"/>
              <a:gd name="connsiteY1" fmla="*/ 6895323 h 6895323"/>
              <a:gd name="connsiteX2" fmla="*/ 6624734 w 6624734"/>
              <a:gd name="connsiteY2" fmla="*/ 6876662 h 6895323"/>
              <a:gd name="connsiteX3" fmla="*/ 1726164 w 6624734"/>
              <a:gd name="connsiteY3" fmla="*/ 1 h 6895323"/>
              <a:gd name="connsiteX4" fmla="*/ 0 w 6624734"/>
              <a:gd name="connsiteY4" fmla="*/ 0 h 68953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24734" h="6895323">
                <a:moveTo>
                  <a:pt x="0" y="0"/>
                </a:moveTo>
                <a:lnTo>
                  <a:pt x="0" y="6895323"/>
                </a:lnTo>
                <a:lnTo>
                  <a:pt x="6624734" y="6876662"/>
                </a:lnTo>
                <a:cubicBezTo>
                  <a:pt x="1828800" y="5592149"/>
                  <a:pt x="4040156" y="1163217"/>
                  <a:pt x="1726164" y="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D5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F83799F6-3BB4-4E3B-8B96-D7B41DA2C0C2}"/>
              </a:ext>
            </a:extLst>
          </p:cNvPr>
          <p:cNvSpPr/>
          <p:nvPr/>
        </p:nvSpPr>
        <p:spPr>
          <a:xfrm>
            <a:off x="1420264" y="3701392"/>
            <a:ext cx="9312862" cy="122841"/>
          </a:xfrm>
          <a:prstGeom prst="roundRect">
            <a:avLst>
              <a:gd name="adj" fmla="val 50000"/>
            </a:avLst>
          </a:prstGeom>
          <a:solidFill>
            <a:srgbClr val="FBBA00"/>
          </a:solidFill>
          <a:ln w="19050">
            <a:solidFill>
              <a:srgbClr val="6439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E0B81EAA-853A-4E69-B1EC-917056A5ECBF}"/>
              </a:ext>
            </a:extLst>
          </p:cNvPr>
          <p:cNvSpPr/>
          <p:nvPr/>
        </p:nvSpPr>
        <p:spPr>
          <a:xfrm>
            <a:off x="2034303" y="3564812"/>
            <a:ext cx="74519" cy="396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rgbClr val="6439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D495B901-898C-48EC-9CDF-4C0D5673F063}"/>
              </a:ext>
            </a:extLst>
          </p:cNvPr>
          <p:cNvSpPr/>
          <p:nvPr/>
        </p:nvSpPr>
        <p:spPr>
          <a:xfrm>
            <a:off x="3548996" y="4551353"/>
            <a:ext cx="778935" cy="778935"/>
          </a:xfrm>
          <a:prstGeom prst="ellipse">
            <a:avLst/>
          </a:prstGeom>
          <a:solidFill>
            <a:schemeClr val="bg1"/>
          </a:solidFill>
          <a:ln w="25400">
            <a:solidFill>
              <a:srgbClr val="6439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A4622450-E5A8-4967-97AF-710B8BE5E0B2}"/>
              </a:ext>
            </a:extLst>
          </p:cNvPr>
          <p:cNvSpPr/>
          <p:nvPr/>
        </p:nvSpPr>
        <p:spPr>
          <a:xfrm>
            <a:off x="1673351" y="2148630"/>
            <a:ext cx="793811" cy="792087"/>
          </a:xfrm>
          <a:prstGeom prst="ellipse">
            <a:avLst/>
          </a:prstGeom>
          <a:solidFill>
            <a:schemeClr val="bg1"/>
          </a:solidFill>
          <a:ln w="25400">
            <a:solidFill>
              <a:srgbClr val="6439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643916"/>
              </a:solidFill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2D1374BA-1C69-460F-94DE-D6679B8D3A32}"/>
              </a:ext>
            </a:extLst>
          </p:cNvPr>
          <p:cNvCxnSpPr>
            <a:cxnSpLocks/>
            <a:stCxn id="11" idx="4"/>
            <a:endCxn id="6" idx="0"/>
          </p:cNvCxnSpPr>
          <p:nvPr/>
        </p:nvCxnSpPr>
        <p:spPr>
          <a:xfrm>
            <a:off x="2070257" y="2940717"/>
            <a:ext cx="1306" cy="624095"/>
          </a:xfrm>
          <a:prstGeom prst="line">
            <a:avLst/>
          </a:prstGeom>
          <a:ln w="19050">
            <a:solidFill>
              <a:srgbClr val="64391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1B13D936-9A25-417B-962A-072D7253F1F7}"/>
              </a:ext>
            </a:extLst>
          </p:cNvPr>
          <p:cNvSpPr/>
          <p:nvPr/>
        </p:nvSpPr>
        <p:spPr>
          <a:xfrm>
            <a:off x="3901203" y="3564812"/>
            <a:ext cx="74519" cy="396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rgbClr val="6439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1C6513FD-908A-4166-8761-9CD79874B91E}"/>
              </a:ext>
            </a:extLst>
          </p:cNvPr>
          <p:cNvCxnSpPr/>
          <p:nvPr/>
        </p:nvCxnSpPr>
        <p:spPr>
          <a:xfrm flipH="1">
            <a:off x="3934364" y="3960813"/>
            <a:ext cx="4098" cy="590540"/>
          </a:xfrm>
          <a:prstGeom prst="line">
            <a:avLst/>
          </a:prstGeom>
          <a:ln w="19050">
            <a:solidFill>
              <a:srgbClr val="64391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EDAE8E4B-6120-40CE-A13E-B6A2464C7D56}"/>
              </a:ext>
            </a:extLst>
          </p:cNvPr>
          <p:cNvSpPr/>
          <p:nvPr/>
        </p:nvSpPr>
        <p:spPr>
          <a:xfrm>
            <a:off x="5946503" y="3564812"/>
            <a:ext cx="74519" cy="396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rgbClr val="6439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AE046247-F2B8-45FE-A27D-6129B824527E}"/>
              </a:ext>
            </a:extLst>
          </p:cNvPr>
          <p:cNvSpPr/>
          <p:nvPr/>
        </p:nvSpPr>
        <p:spPr>
          <a:xfrm>
            <a:off x="7467403" y="4562105"/>
            <a:ext cx="778935" cy="778935"/>
          </a:xfrm>
          <a:prstGeom prst="ellipse">
            <a:avLst/>
          </a:prstGeom>
          <a:solidFill>
            <a:schemeClr val="bg1"/>
          </a:solidFill>
          <a:ln w="25400">
            <a:solidFill>
              <a:srgbClr val="6439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ABE7D3E4-1157-40D8-A958-734C4ED1B09E}"/>
              </a:ext>
            </a:extLst>
          </p:cNvPr>
          <p:cNvSpPr/>
          <p:nvPr/>
        </p:nvSpPr>
        <p:spPr>
          <a:xfrm>
            <a:off x="5593736" y="2207977"/>
            <a:ext cx="780053" cy="780053"/>
          </a:xfrm>
          <a:prstGeom prst="ellipse">
            <a:avLst/>
          </a:prstGeom>
          <a:noFill/>
          <a:ln w="25400">
            <a:solidFill>
              <a:srgbClr val="6439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C0866159-8529-4247-9F60-F02CF1715CFF}"/>
              </a:ext>
            </a:extLst>
          </p:cNvPr>
          <p:cNvCxnSpPr>
            <a:stCxn id="23" idx="4"/>
            <a:endCxn id="18" idx="0"/>
          </p:cNvCxnSpPr>
          <p:nvPr/>
        </p:nvCxnSpPr>
        <p:spPr>
          <a:xfrm>
            <a:off x="5983763" y="2988030"/>
            <a:ext cx="0" cy="576782"/>
          </a:xfrm>
          <a:prstGeom prst="line">
            <a:avLst/>
          </a:prstGeom>
          <a:ln w="19050">
            <a:solidFill>
              <a:srgbClr val="64391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AE8C364C-8CE2-4954-867E-9758502F527F}"/>
              </a:ext>
            </a:extLst>
          </p:cNvPr>
          <p:cNvSpPr/>
          <p:nvPr/>
        </p:nvSpPr>
        <p:spPr>
          <a:xfrm>
            <a:off x="7813403" y="3564812"/>
            <a:ext cx="74519" cy="396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rgbClr val="6439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E8A26877-D3BA-4A05-A936-E4309D3A98F3}"/>
              </a:ext>
            </a:extLst>
          </p:cNvPr>
          <p:cNvCxnSpPr/>
          <p:nvPr/>
        </p:nvCxnSpPr>
        <p:spPr>
          <a:xfrm flipH="1">
            <a:off x="7846564" y="3960813"/>
            <a:ext cx="4098" cy="590540"/>
          </a:xfrm>
          <a:prstGeom prst="line">
            <a:avLst/>
          </a:prstGeom>
          <a:ln w="19050">
            <a:solidFill>
              <a:srgbClr val="64391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14C29F73-00D4-4684-B805-AAB9BC616B84}"/>
              </a:ext>
            </a:extLst>
          </p:cNvPr>
          <p:cNvSpPr/>
          <p:nvPr/>
        </p:nvSpPr>
        <p:spPr>
          <a:xfrm>
            <a:off x="9858703" y="3564812"/>
            <a:ext cx="74519" cy="396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rgbClr val="6439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E265645C-94F4-45CB-BE77-5997239D1444}"/>
              </a:ext>
            </a:extLst>
          </p:cNvPr>
          <p:cNvSpPr/>
          <p:nvPr/>
        </p:nvSpPr>
        <p:spPr>
          <a:xfrm>
            <a:off x="9502294" y="2207977"/>
            <a:ext cx="766295" cy="766295"/>
          </a:xfrm>
          <a:prstGeom prst="ellipse">
            <a:avLst/>
          </a:prstGeom>
          <a:solidFill>
            <a:schemeClr val="bg1"/>
          </a:solidFill>
          <a:ln w="25400">
            <a:solidFill>
              <a:srgbClr val="6439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59010EFC-143E-460D-915F-080CAD7DDBC2}"/>
              </a:ext>
            </a:extLst>
          </p:cNvPr>
          <p:cNvCxnSpPr>
            <a:cxnSpLocks/>
            <a:stCxn id="33" idx="4"/>
            <a:endCxn id="28" idx="0"/>
          </p:cNvCxnSpPr>
          <p:nvPr/>
        </p:nvCxnSpPr>
        <p:spPr>
          <a:xfrm>
            <a:off x="9885442" y="2974272"/>
            <a:ext cx="10521" cy="590540"/>
          </a:xfrm>
          <a:prstGeom prst="line">
            <a:avLst/>
          </a:prstGeom>
          <a:ln w="19050">
            <a:solidFill>
              <a:srgbClr val="64391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6F2A7823-1E53-4E89-A8A9-63A9D8B89755}"/>
              </a:ext>
            </a:extLst>
          </p:cNvPr>
          <p:cNvSpPr/>
          <p:nvPr/>
        </p:nvSpPr>
        <p:spPr>
          <a:xfrm>
            <a:off x="858106" y="1555346"/>
            <a:ext cx="2327219" cy="4732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srgbClr val="643916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1. </a:t>
            </a:r>
            <a:r>
              <a:rPr lang="ko-KR" altLang="en-US" b="1" dirty="0">
                <a:solidFill>
                  <a:srgbClr val="643916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문제 선정</a:t>
            </a:r>
            <a:endParaRPr lang="en-US" altLang="ko-KR" b="1" dirty="0">
              <a:solidFill>
                <a:srgbClr val="643916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7981AE8C-79F2-44B1-9B4D-C2832AE78BC8}"/>
              </a:ext>
            </a:extLst>
          </p:cNvPr>
          <p:cNvSpPr/>
          <p:nvPr/>
        </p:nvSpPr>
        <p:spPr>
          <a:xfrm>
            <a:off x="4817713" y="1555346"/>
            <a:ext cx="2327219" cy="4732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srgbClr val="643916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3. SWOT </a:t>
            </a:r>
            <a:r>
              <a:rPr lang="ko-KR" altLang="en-US" b="1" dirty="0">
                <a:solidFill>
                  <a:srgbClr val="643916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분석</a:t>
            </a:r>
            <a:endParaRPr lang="en-US" altLang="ko-KR" b="1" dirty="0">
              <a:solidFill>
                <a:srgbClr val="643916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5FE64DB1-086E-4FB8-A110-C73327AB8EAA}"/>
              </a:ext>
            </a:extLst>
          </p:cNvPr>
          <p:cNvSpPr/>
          <p:nvPr/>
        </p:nvSpPr>
        <p:spPr>
          <a:xfrm>
            <a:off x="8686228" y="1555346"/>
            <a:ext cx="2327219" cy="4732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srgbClr val="643916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5. </a:t>
            </a:r>
            <a:r>
              <a:rPr lang="ko-KR" altLang="en-US" b="1" dirty="0">
                <a:solidFill>
                  <a:srgbClr val="643916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향후 계획</a:t>
            </a:r>
            <a:endParaRPr lang="en-US" altLang="ko-KR" b="1" dirty="0">
              <a:solidFill>
                <a:srgbClr val="643916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E40D0942-47EA-4DC7-84BA-58E1FE507022}"/>
              </a:ext>
            </a:extLst>
          </p:cNvPr>
          <p:cNvSpPr/>
          <p:nvPr/>
        </p:nvSpPr>
        <p:spPr>
          <a:xfrm>
            <a:off x="2749448" y="5394096"/>
            <a:ext cx="2327219" cy="4732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srgbClr val="643916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2. </a:t>
            </a:r>
            <a:r>
              <a:rPr lang="ko-KR" altLang="en-US" b="1" dirty="0">
                <a:solidFill>
                  <a:srgbClr val="643916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해결 방안</a:t>
            </a:r>
            <a:endParaRPr lang="en-US" altLang="ko-KR" b="1" dirty="0">
              <a:solidFill>
                <a:srgbClr val="643916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B8389AE2-0E12-43F8-8405-8E2A14AEEA9E}"/>
              </a:ext>
            </a:extLst>
          </p:cNvPr>
          <p:cNvSpPr/>
          <p:nvPr/>
        </p:nvSpPr>
        <p:spPr>
          <a:xfrm>
            <a:off x="6693260" y="5394096"/>
            <a:ext cx="2327219" cy="4732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srgbClr val="643916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4. </a:t>
            </a:r>
            <a:r>
              <a:rPr lang="ko-KR" altLang="en-US" b="1" dirty="0">
                <a:solidFill>
                  <a:srgbClr val="643916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기대 효과</a:t>
            </a:r>
            <a:endParaRPr lang="en-US" altLang="ko-KR" b="1" dirty="0">
              <a:solidFill>
                <a:srgbClr val="643916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pic>
        <p:nvPicPr>
          <p:cNvPr id="59" name="그래픽 2" descr="프레젠테이션 막대형 차트 윤곽선">
            <a:extLst>
              <a:ext uri="{FF2B5EF4-FFF2-40B4-BE49-F238E27FC236}">
                <a16:creationId xmlns:a16="http://schemas.microsoft.com/office/drawing/2014/main" id="{621DEE5D-A6AD-E750-67DA-60BBE510095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40991" y="4640873"/>
            <a:ext cx="673541" cy="673541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50DA5BFB-D9E9-41E7-B35B-FE5DB6EA85DA}"/>
              </a:ext>
            </a:extLst>
          </p:cNvPr>
          <p:cNvSpPr txBox="1"/>
          <p:nvPr/>
        </p:nvSpPr>
        <p:spPr>
          <a:xfrm>
            <a:off x="10487227" y="6396511"/>
            <a:ext cx="373820" cy="3401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1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D2741"/>
                </a:solidFill>
                <a:latin typeface="+mj-lt"/>
                <a:ea typeface="타이포_쌍문동 B" panose="02020803020101020101" pitchFamily="18" charset="-127"/>
              </a:rPr>
              <a:t>01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5D1A74B1-023F-4D0D-A8F9-50696D2A94E7}"/>
              </a:ext>
            </a:extLst>
          </p:cNvPr>
          <p:cNvSpPr txBox="1"/>
          <p:nvPr/>
        </p:nvSpPr>
        <p:spPr>
          <a:xfrm>
            <a:off x="11687757" y="6396511"/>
            <a:ext cx="373820" cy="3401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1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D2741">
                    <a:alpha val="20000"/>
                  </a:srgbClr>
                </a:solidFill>
                <a:latin typeface="+mj-lt"/>
                <a:ea typeface="타이포_쌍문동 B" panose="02020803020101020101" pitchFamily="18" charset="-127"/>
              </a:rPr>
              <a:t>02</a:t>
            </a:r>
          </a:p>
        </p:txBody>
      </p: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7615AB99-576E-47EA-9AE0-D73B89F38644}"/>
              </a:ext>
            </a:extLst>
          </p:cNvPr>
          <p:cNvCxnSpPr>
            <a:cxnSpLocks/>
          </p:cNvCxnSpPr>
          <p:nvPr/>
        </p:nvCxnSpPr>
        <p:spPr>
          <a:xfrm>
            <a:off x="11010514" y="6575021"/>
            <a:ext cx="601515" cy="0"/>
          </a:xfrm>
          <a:prstGeom prst="line">
            <a:avLst/>
          </a:prstGeom>
          <a:ln w="25400">
            <a:solidFill>
              <a:srgbClr val="2D274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래픽 9" descr="청사진 윤곽선">
            <a:extLst>
              <a:ext uri="{FF2B5EF4-FFF2-40B4-BE49-F238E27FC236}">
                <a16:creationId xmlns:a16="http://schemas.microsoft.com/office/drawing/2014/main" id="{35ECC40C-6EE4-00BB-199E-E37505500D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00124" y="2287027"/>
            <a:ext cx="605236" cy="605236"/>
          </a:xfrm>
          <a:prstGeom prst="rect">
            <a:avLst/>
          </a:prstGeom>
        </p:spPr>
      </p:pic>
      <p:pic>
        <p:nvPicPr>
          <p:cNvPr id="19" name="그래픽 18" descr="돋보기 윤곽선">
            <a:extLst>
              <a:ext uri="{FF2B5EF4-FFF2-40B4-BE49-F238E27FC236}">
                <a16:creationId xmlns:a16="http://schemas.microsoft.com/office/drawing/2014/main" id="{02FBF13B-DA6A-1953-3183-C53F4E4F4D5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810071" y="2274228"/>
            <a:ext cx="539031" cy="537860"/>
          </a:xfrm>
          <a:prstGeom prst="rect">
            <a:avLst/>
          </a:prstGeom>
        </p:spPr>
      </p:pic>
      <p:pic>
        <p:nvPicPr>
          <p:cNvPr id="29" name="그래픽 28" descr="이사회실 윤곽선">
            <a:extLst>
              <a:ext uri="{FF2B5EF4-FFF2-40B4-BE49-F238E27FC236}">
                <a16:creationId xmlns:a16="http://schemas.microsoft.com/office/drawing/2014/main" id="{BB888900-1279-4C53-606B-E5D4FCF351B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574308" y="4620553"/>
            <a:ext cx="720111" cy="720111"/>
          </a:xfrm>
          <a:prstGeom prst="rect">
            <a:avLst/>
          </a:prstGeom>
        </p:spPr>
      </p:pic>
      <p:pic>
        <p:nvPicPr>
          <p:cNvPr id="34" name="그래픽 33" descr="전구 및 기어  윤곽선">
            <a:extLst>
              <a:ext uri="{FF2B5EF4-FFF2-40B4-BE49-F238E27FC236}">
                <a16:creationId xmlns:a16="http://schemas.microsoft.com/office/drawing/2014/main" id="{2BE74D56-B7EF-31E4-7E8D-A41534D7DAE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684131" y="2282566"/>
            <a:ext cx="636785" cy="63678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EC30F28-7272-4A12-7CDC-0732A10DDACB}"/>
              </a:ext>
            </a:extLst>
          </p:cNvPr>
          <p:cNvSpPr txBox="1"/>
          <p:nvPr/>
        </p:nvSpPr>
        <p:spPr>
          <a:xfrm>
            <a:off x="-2120278" y="224824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ko-KR" altLang="en-US" sz="4000" b="1" i="1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목차</a:t>
            </a:r>
            <a:endParaRPr lang="en-US" altLang="ko-KR" sz="4000" b="1" i="1" kern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36079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10">
            <a:extLst>
              <a:ext uri="{FF2B5EF4-FFF2-40B4-BE49-F238E27FC236}">
                <a16:creationId xmlns:a16="http://schemas.microsoft.com/office/drawing/2014/main" id="{0ECA82A0-767C-EF06-A1C8-57DEDAC4D437}"/>
              </a:ext>
            </a:extLst>
          </p:cNvPr>
          <p:cNvSpPr/>
          <p:nvPr/>
        </p:nvSpPr>
        <p:spPr>
          <a:xfrm>
            <a:off x="293846" y="162976"/>
            <a:ext cx="5255774" cy="493200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241300" dist="38100" dir="5400000" algn="t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2400" b="1" i="1" kern="0" dirty="0">
                <a:solidFill>
                  <a:prstClr val="white"/>
                </a:solidFill>
              </a:rPr>
              <a:t>Q. </a:t>
            </a:r>
            <a:r>
              <a:rPr lang="ko-KR" altLang="en-US" sz="2400" b="1" i="1" kern="0" dirty="0">
                <a:solidFill>
                  <a:prstClr val="white"/>
                </a:solidFill>
              </a:rPr>
              <a:t>대구시 결식아동 현실태 </a:t>
            </a:r>
            <a:r>
              <a:rPr lang="en-US" altLang="ko-KR" sz="2400" b="1" i="1" kern="0" dirty="0">
                <a:solidFill>
                  <a:prstClr val="white"/>
                </a:solidFill>
              </a:rPr>
              <a:t>?</a:t>
            </a:r>
          </a:p>
        </p:txBody>
      </p:sp>
      <p:grpSp>
        <p:nvGrpSpPr>
          <p:cNvPr id="7" name="그룹 6"/>
          <p:cNvGrpSpPr/>
          <p:nvPr/>
        </p:nvGrpSpPr>
        <p:grpSpPr>
          <a:xfrm>
            <a:off x="762519" y="3757247"/>
            <a:ext cx="10666958" cy="2530570"/>
            <a:chOff x="762519" y="3796324"/>
            <a:chExt cx="10666958" cy="2530570"/>
          </a:xfrm>
        </p:grpSpPr>
        <p:sp>
          <p:nvSpPr>
            <p:cNvPr id="19" name="제목 1">
              <a:extLst>
                <a:ext uri="{FF2B5EF4-FFF2-40B4-BE49-F238E27FC236}">
                  <a16:creationId xmlns:a16="http://schemas.microsoft.com/office/drawing/2014/main" id="{445C93A0-D0C6-B58F-C299-F9F8CA7C5EDE}"/>
                </a:ext>
              </a:extLst>
            </p:cNvPr>
            <p:cNvSpPr txBox="1">
              <a:spLocks/>
            </p:cNvSpPr>
            <p:nvPr/>
          </p:nvSpPr>
          <p:spPr>
            <a:xfrm>
              <a:off x="1807598" y="4072058"/>
              <a:ext cx="995281" cy="318069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indent="0" algn="l">
                <a:buNone/>
              </a:pPr>
              <a:r>
                <a:rPr lang="ko-KR" altLang="en-US" sz="1800" b="1" dirty="0">
                  <a:solidFill>
                    <a:srgbClr val="2980B9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급식</a:t>
              </a:r>
              <a:endParaRPr lang="en-US" altLang="ko-KR" sz="1800" b="1" dirty="0">
                <a:solidFill>
                  <a:srgbClr val="2980B9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49EA29B8-334B-FBB0-1AEE-02174F6E05C1}"/>
                </a:ext>
              </a:extLst>
            </p:cNvPr>
            <p:cNvSpPr/>
            <p:nvPr/>
          </p:nvSpPr>
          <p:spPr>
            <a:xfrm>
              <a:off x="2105681" y="3800865"/>
              <a:ext cx="111771" cy="111771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834B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406A04D-C0AD-C9E4-4A42-F1B29E5D7AD2}"/>
                </a:ext>
              </a:extLst>
            </p:cNvPr>
            <p:cNvSpPr txBox="1"/>
            <p:nvPr/>
          </p:nvSpPr>
          <p:spPr>
            <a:xfrm>
              <a:off x="942825" y="4495310"/>
              <a:ext cx="2562237" cy="6924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1</a:t>
              </a:r>
              <a:r>
                <a:rPr lang="ko-KR" altLang="en-US" sz="1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일 충전 금액</a:t>
              </a:r>
              <a:r>
                <a:rPr lang="en-US" altLang="ko-KR" sz="1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: 7,000</a:t>
              </a:r>
              <a:r>
                <a:rPr lang="ko-KR" altLang="en-US" sz="1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원</a:t>
              </a:r>
              <a:endPara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  <a:p>
              <a:pPr algn="ctr"/>
              <a:r>
                <a:rPr lang="ko-KR" altLang="en-US" sz="1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당월 잔액은 이월</a:t>
              </a:r>
              <a:endPara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  <a:p>
              <a:pPr algn="ctr"/>
              <a:r>
                <a:rPr lang="ko-KR" altLang="en-US" sz="1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연말에 소멸</a:t>
              </a:r>
            </a:p>
          </p:txBody>
        </p:sp>
        <p:sp>
          <p:nvSpPr>
            <p:cNvPr id="17" name="제목 1">
              <a:extLst>
                <a:ext uri="{FF2B5EF4-FFF2-40B4-BE49-F238E27FC236}">
                  <a16:creationId xmlns:a16="http://schemas.microsoft.com/office/drawing/2014/main" id="{D2DC46D5-BBDE-0598-3F5A-07ABEE9A1132}"/>
                </a:ext>
              </a:extLst>
            </p:cNvPr>
            <p:cNvSpPr txBox="1">
              <a:spLocks/>
            </p:cNvSpPr>
            <p:nvPr/>
          </p:nvSpPr>
          <p:spPr>
            <a:xfrm>
              <a:off x="5549620" y="4014465"/>
              <a:ext cx="1260904" cy="375661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indent="0">
                <a:buNone/>
              </a:pPr>
              <a:r>
                <a:rPr lang="ko-KR" altLang="en-US" sz="1800" b="1" dirty="0">
                  <a:solidFill>
                    <a:srgbClr val="499E65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부식</a:t>
              </a:r>
              <a:endParaRPr lang="en-US" altLang="ko-KR" sz="1800" b="1" dirty="0">
                <a:solidFill>
                  <a:srgbClr val="499E6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21" name="제목 1">
              <a:extLst>
                <a:ext uri="{FF2B5EF4-FFF2-40B4-BE49-F238E27FC236}">
                  <a16:creationId xmlns:a16="http://schemas.microsoft.com/office/drawing/2014/main" id="{FDF93B22-50B1-AF7A-4B80-A936F7FD21E9}"/>
                </a:ext>
              </a:extLst>
            </p:cNvPr>
            <p:cNvSpPr txBox="1">
              <a:spLocks/>
            </p:cNvSpPr>
            <p:nvPr/>
          </p:nvSpPr>
          <p:spPr>
            <a:xfrm>
              <a:off x="9629797" y="4077569"/>
              <a:ext cx="814285" cy="312557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indent="0" algn="l">
                <a:buNone/>
              </a:pPr>
              <a:r>
                <a:rPr lang="ko-KR" altLang="en-US" sz="1800" b="1" dirty="0">
                  <a:solidFill>
                    <a:srgbClr val="F4B63F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교육</a:t>
              </a:r>
              <a:endParaRPr lang="en-US" altLang="ko-KR" sz="1800" b="1" dirty="0">
                <a:solidFill>
                  <a:srgbClr val="F4B63F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CC438F9-D9D2-3E23-39A7-D3583E06419F}"/>
                </a:ext>
              </a:extLst>
            </p:cNvPr>
            <p:cNvSpPr txBox="1"/>
            <p:nvPr/>
          </p:nvSpPr>
          <p:spPr>
            <a:xfrm>
              <a:off x="4993009" y="4495310"/>
              <a:ext cx="2262356" cy="6924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300">
                  <a:solidFill>
                    <a:schemeClr val="tx1">
                      <a:lumMod val="65000"/>
                      <a:lumOff val="35000"/>
                    </a:schemeClr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1</a:t>
              </a:r>
              <a:r>
                <a:rPr lang="ko-KR" altLang="en-US" sz="1300">
                  <a:solidFill>
                    <a:schemeClr val="tx1">
                      <a:lumMod val="65000"/>
                      <a:lumOff val="35000"/>
                    </a:schemeClr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일 충전 금액</a:t>
              </a:r>
              <a:r>
                <a:rPr lang="en-US" altLang="ko-KR" sz="1300">
                  <a:solidFill>
                    <a:schemeClr val="tx1">
                      <a:lumMod val="65000"/>
                      <a:lumOff val="35000"/>
                    </a:schemeClr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: 7,000</a:t>
              </a:r>
              <a:r>
                <a:rPr lang="ko-KR" altLang="en-US" sz="1300">
                  <a:solidFill>
                    <a:schemeClr val="tx1">
                      <a:lumMod val="65000"/>
                      <a:lumOff val="35000"/>
                    </a:schemeClr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원</a:t>
              </a:r>
              <a:endParaRPr lang="en-US" altLang="ko-KR" sz="1300">
                <a:solidFill>
                  <a:schemeClr val="tx1">
                    <a:lumMod val="65000"/>
                    <a:lumOff val="3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  <a:p>
              <a:pPr algn="ctr"/>
              <a:r>
                <a:rPr lang="ko-KR" altLang="en-US" sz="1300">
                  <a:solidFill>
                    <a:schemeClr val="tx1">
                      <a:lumMod val="65000"/>
                      <a:lumOff val="35000"/>
                    </a:schemeClr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당월 잔액은 이월</a:t>
              </a:r>
              <a:endParaRPr lang="en-US" altLang="ko-KR" sz="1300">
                <a:solidFill>
                  <a:schemeClr val="tx1">
                    <a:lumMod val="65000"/>
                    <a:lumOff val="3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  <a:p>
              <a:pPr algn="ctr"/>
              <a:r>
                <a:rPr lang="ko-KR" altLang="en-US" sz="1300">
                  <a:solidFill>
                    <a:schemeClr val="tx1">
                      <a:lumMod val="65000"/>
                      <a:lumOff val="35000"/>
                    </a:schemeClr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연말에 소멸</a:t>
              </a:r>
              <a:endPara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35E28E8-8D93-5046-C679-915BD15A7B52}"/>
                </a:ext>
              </a:extLst>
            </p:cNvPr>
            <p:cNvSpPr txBox="1"/>
            <p:nvPr/>
          </p:nvSpPr>
          <p:spPr>
            <a:xfrm>
              <a:off x="9074700" y="4495310"/>
              <a:ext cx="1973094" cy="6924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300">
                  <a:solidFill>
                    <a:schemeClr val="tx1">
                      <a:lumMod val="65000"/>
                      <a:lumOff val="35000"/>
                    </a:schemeClr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지차제 지원</a:t>
              </a:r>
              <a:r>
                <a:rPr lang="en-US" altLang="ko-KR" sz="1300">
                  <a:solidFill>
                    <a:schemeClr val="tx1">
                      <a:lumMod val="65000"/>
                      <a:lumOff val="35000"/>
                    </a:schemeClr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: 50%</a:t>
              </a:r>
            </a:p>
            <a:p>
              <a:pPr algn="ctr"/>
              <a:r>
                <a:rPr lang="ko-KR" altLang="en-US" sz="1300">
                  <a:solidFill>
                    <a:schemeClr val="tx1">
                      <a:lumMod val="65000"/>
                      <a:lumOff val="35000"/>
                    </a:schemeClr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학원 부담</a:t>
              </a:r>
              <a:r>
                <a:rPr lang="en-US" altLang="ko-KR" sz="1300">
                  <a:solidFill>
                    <a:schemeClr val="tx1">
                      <a:lumMod val="65000"/>
                      <a:lumOff val="35000"/>
                    </a:schemeClr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: 40%</a:t>
              </a:r>
            </a:p>
            <a:p>
              <a:pPr algn="ctr"/>
              <a:r>
                <a:rPr lang="ko-KR" altLang="en-US" sz="1300">
                  <a:solidFill>
                    <a:schemeClr val="tx1">
                      <a:lumMod val="65000"/>
                      <a:lumOff val="35000"/>
                    </a:schemeClr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본인 부담</a:t>
              </a:r>
              <a:r>
                <a:rPr lang="en-US" altLang="ko-KR" sz="1300">
                  <a:solidFill>
                    <a:schemeClr val="tx1">
                      <a:lumMod val="65000"/>
                      <a:lumOff val="35000"/>
                    </a:schemeClr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: 10%</a:t>
              </a:r>
              <a:endPara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BF574FFA-2D23-1BBB-F2C7-A4341B63ACD9}"/>
                </a:ext>
              </a:extLst>
            </p:cNvPr>
            <p:cNvSpPr/>
            <p:nvPr/>
          </p:nvSpPr>
          <p:spPr>
            <a:xfrm>
              <a:off x="6124187" y="3796324"/>
              <a:ext cx="111771" cy="111771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834B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E745CEFC-7CA2-D664-3709-FE98FEB68B1F}"/>
                </a:ext>
              </a:extLst>
            </p:cNvPr>
            <p:cNvSpPr/>
            <p:nvPr/>
          </p:nvSpPr>
          <p:spPr>
            <a:xfrm>
              <a:off x="9925169" y="3803543"/>
              <a:ext cx="111771" cy="111771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FF834B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FE245A2B-A328-9D62-60D3-DDF25AEF0C18}"/>
                </a:ext>
              </a:extLst>
            </p:cNvPr>
            <p:cNvCxnSpPr>
              <a:cxnSpLocks/>
            </p:cNvCxnSpPr>
            <p:nvPr/>
          </p:nvCxnSpPr>
          <p:spPr>
            <a:xfrm>
              <a:off x="2149359" y="3852210"/>
              <a:ext cx="7831696" cy="0"/>
            </a:xfrm>
            <a:prstGeom prst="line">
              <a:avLst/>
            </a:prstGeom>
            <a:ln w="19050" cap="flat" cmpd="sng" algn="ctr">
              <a:solidFill>
                <a:schemeClr val="accent3">
                  <a:alpha val="51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8913535-93D9-DFB6-F2E0-ABB217C13684}"/>
                </a:ext>
              </a:extLst>
            </p:cNvPr>
            <p:cNvSpPr txBox="1"/>
            <p:nvPr/>
          </p:nvSpPr>
          <p:spPr>
            <a:xfrm>
              <a:off x="8655797" y="5865229"/>
              <a:ext cx="277368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가능 사용처</a:t>
              </a:r>
              <a:endPara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  <a:p>
              <a:pPr algn="ctr"/>
              <a:r>
                <a:rPr lang="ko-KR" altLang="en-US"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대구시 내 등록되있는 각종 학원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ECC48EE-8E6D-80CF-637D-3818A01A164E}"/>
                </a:ext>
              </a:extLst>
            </p:cNvPr>
            <p:cNvSpPr txBox="1"/>
            <p:nvPr/>
          </p:nvSpPr>
          <p:spPr>
            <a:xfrm>
              <a:off x="4634395" y="5865229"/>
              <a:ext cx="2923206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가능 사용처</a:t>
              </a:r>
              <a:endPara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  <a:p>
              <a:pPr algn="ctr"/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오케이 마트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, </a:t>
              </a:r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뉴 </a:t>
              </a:r>
              <a:r>
                <a:rPr lang="ko-KR" altLang="en-US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동아마트</a:t>
              </a:r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 등 지역 소매점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04884FA-A42B-65B4-9674-32C579732707}"/>
                </a:ext>
              </a:extLst>
            </p:cNvPr>
            <p:cNvSpPr txBox="1"/>
            <p:nvPr/>
          </p:nvSpPr>
          <p:spPr>
            <a:xfrm>
              <a:off x="762519" y="5865229"/>
              <a:ext cx="277368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가능 사용처</a:t>
              </a:r>
              <a:endPara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  <a:p>
              <a:pPr algn="ctr"/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편의점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, </a:t>
              </a:r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지정 음식점</a:t>
              </a:r>
            </a:p>
          </p:txBody>
        </p:sp>
        <p:cxnSp>
          <p:nvCxnSpPr>
            <p:cNvPr id="13" name="직선 화살표 연결선 12">
              <a:extLst>
                <a:ext uri="{FF2B5EF4-FFF2-40B4-BE49-F238E27FC236}">
                  <a16:creationId xmlns:a16="http://schemas.microsoft.com/office/drawing/2014/main" id="{C1F88069-DDC6-C39F-1798-67B1E9D66457}"/>
                </a:ext>
              </a:extLst>
            </p:cNvPr>
            <p:cNvCxnSpPr>
              <a:cxnSpLocks/>
            </p:cNvCxnSpPr>
            <p:nvPr/>
          </p:nvCxnSpPr>
          <p:spPr>
            <a:xfrm>
              <a:off x="2119695" y="5448749"/>
              <a:ext cx="0" cy="254227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화살표 연결선 34">
              <a:extLst>
                <a:ext uri="{FF2B5EF4-FFF2-40B4-BE49-F238E27FC236}">
                  <a16:creationId xmlns:a16="http://schemas.microsoft.com/office/drawing/2014/main" id="{24138B1B-4899-1E30-FE7C-525DDC8DEE01}"/>
                </a:ext>
              </a:extLst>
            </p:cNvPr>
            <p:cNvCxnSpPr>
              <a:cxnSpLocks/>
            </p:cNvCxnSpPr>
            <p:nvPr/>
          </p:nvCxnSpPr>
          <p:spPr>
            <a:xfrm>
              <a:off x="6132059" y="5448748"/>
              <a:ext cx="0" cy="254227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화살표 연결선 35">
              <a:extLst>
                <a:ext uri="{FF2B5EF4-FFF2-40B4-BE49-F238E27FC236}">
                  <a16:creationId xmlns:a16="http://schemas.microsoft.com/office/drawing/2014/main" id="{80273128-B58C-4BCC-8B89-349AAE5605A4}"/>
                </a:ext>
              </a:extLst>
            </p:cNvPr>
            <p:cNvCxnSpPr>
              <a:cxnSpLocks/>
            </p:cNvCxnSpPr>
            <p:nvPr/>
          </p:nvCxnSpPr>
          <p:spPr>
            <a:xfrm>
              <a:off x="10120641" y="5448747"/>
              <a:ext cx="0" cy="254227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DB82C786-D93C-05A9-7CDD-12F988AFD24A}"/>
              </a:ext>
            </a:extLst>
          </p:cNvPr>
          <p:cNvSpPr txBox="1"/>
          <p:nvPr/>
        </p:nvSpPr>
        <p:spPr>
          <a:xfrm>
            <a:off x="2432379" y="3165801"/>
            <a:ext cx="822418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대구시에서 </a:t>
            </a:r>
            <a:r>
              <a:rPr lang="ko-KR" altLang="en-US" sz="2000" dirty="0">
                <a:highlight>
                  <a:srgbClr val="FFE494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결식아동</a:t>
            </a:r>
            <a:r>
              <a:rPr lang="ko-KR" altLang="en-US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이 지정가맹점에서 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급식</a:t>
            </a:r>
            <a:r>
              <a:rPr lang="ko-KR" altLang="en-US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및 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교육</a:t>
            </a:r>
            <a:r>
              <a:rPr lang="ko-KR" altLang="en-US" dirty="0">
                <a:highlight>
                  <a:srgbClr val="FFE494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지원</a:t>
            </a:r>
            <a:r>
              <a:rPr lang="ko-KR" altLang="en-US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을 받을 수 있는 </a:t>
            </a:r>
            <a:r>
              <a:rPr lang="ko-KR" altLang="en-US" sz="2000" dirty="0">
                <a:highlight>
                  <a:srgbClr val="FFE494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복지카드</a:t>
            </a:r>
            <a:endParaRPr lang="ko-KR" altLang="en-US" sz="1600" dirty="0">
              <a:highlight>
                <a:srgbClr val="FFE494"/>
              </a:highlight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1141" y="692829"/>
            <a:ext cx="4985497" cy="22816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사각형: 둥근 모서리 10">
            <a:extLst>
              <a:ext uri="{FF2B5EF4-FFF2-40B4-BE49-F238E27FC236}">
                <a16:creationId xmlns:a16="http://schemas.microsoft.com/office/drawing/2014/main" id="{780460F2-B417-4174-AE61-0B35DEB0D2B9}"/>
              </a:ext>
            </a:extLst>
          </p:cNvPr>
          <p:cNvSpPr/>
          <p:nvPr/>
        </p:nvSpPr>
        <p:spPr>
          <a:xfrm>
            <a:off x="293845" y="162976"/>
            <a:ext cx="4340550" cy="493200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241300" dist="38100" dir="5400000" algn="t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2400" b="1" i="1" kern="0" dirty="0">
                <a:solidFill>
                  <a:prstClr val="white"/>
                </a:solidFill>
              </a:rPr>
              <a:t>Q. </a:t>
            </a:r>
            <a:r>
              <a:rPr lang="ko-KR" altLang="en-US" sz="2400" b="1" i="1" kern="0" dirty="0">
                <a:solidFill>
                  <a:prstClr val="white"/>
                </a:solidFill>
              </a:rPr>
              <a:t>컬러풀 </a:t>
            </a:r>
            <a:r>
              <a:rPr lang="ko-KR" altLang="en-US" sz="2400" b="1" i="1" kern="0" dirty="0" err="1">
                <a:solidFill>
                  <a:prstClr val="white"/>
                </a:solidFill>
              </a:rPr>
              <a:t>카드란</a:t>
            </a:r>
            <a:r>
              <a:rPr lang="ko-KR" altLang="en-US" sz="2400" b="1" i="1" kern="0" dirty="0">
                <a:solidFill>
                  <a:prstClr val="white"/>
                </a:solidFill>
              </a:rPr>
              <a:t> </a:t>
            </a:r>
            <a:r>
              <a:rPr lang="en-US" altLang="ko-KR" sz="2400" b="1" i="1" kern="0" dirty="0">
                <a:solidFill>
                  <a:prstClr val="white"/>
                </a:solidFill>
              </a:rPr>
              <a:t>?</a:t>
            </a:r>
          </a:p>
        </p:txBody>
      </p:sp>
      <p:sp>
        <p:nvSpPr>
          <p:cNvPr id="34" name="이등변 삼각형 33">
            <a:extLst>
              <a:ext uri="{FF2B5EF4-FFF2-40B4-BE49-F238E27FC236}">
                <a16:creationId xmlns:a16="http://schemas.microsoft.com/office/drawing/2014/main" id="{D438A5F0-686B-4D93-A89B-521C1B66B2AD}"/>
              </a:ext>
            </a:extLst>
          </p:cNvPr>
          <p:cNvSpPr/>
          <p:nvPr/>
        </p:nvSpPr>
        <p:spPr>
          <a:xfrm rot="14711020">
            <a:off x="220228" y="185276"/>
            <a:ext cx="244435" cy="473032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241300" dist="38100" dir="5400000" algn="t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42925" latinLnBrk="0">
              <a:defRPr/>
            </a:pPr>
            <a:endParaRPr lang="en-US" altLang="ko-KR" sz="700" kern="0" dirty="0">
              <a:solidFill>
                <a:srgbClr val="44546A">
                  <a:lumMod val="75000"/>
                </a:srgbClr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0DA5BFB-D9E9-41E7-B35B-FE5DB6EA85DA}"/>
              </a:ext>
            </a:extLst>
          </p:cNvPr>
          <p:cNvSpPr txBox="1"/>
          <p:nvPr/>
        </p:nvSpPr>
        <p:spPr>
          <a:xfrm>
            <a:off x="10487227" y="6396511"/>
            <a:ext cx="373820" cy="3401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1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D2741"/>
                </a:solidFill>
                <a:latin typeface="+mj-lt"/>
                <a:ea typeface="타이포_쌍문동 B" panose="02020803020101020101" pitchFamily="18" charset="-127"/>
              </a:rPr>
              <a:t>02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D1A74B1-023F-4D0D-A8F9-50696D2A94E7}"/>
              </a:ext>
            </a:extLst>
          </p:cNvPr>
          <p:cNvSpPr txBox="1"/>
          <p:nvPr/>
        </p:nvSpPr>
        <p:spPr>
          <a:xfrm>
            <a:off x="11687757" y="6396511"/>
            <a:ext cx="373820" cy="3401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1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D2741">
                    <a:alpha val="20000"/>
                  </a:srgbClr>
                </a:solidFill>
                <a:latin typeface="+mj-lt"/>
                <a:ea typeface="타이포_쌍문동 B" panose="02020803020101020101" pitchFamily="18" charset="-127"/>
              </a:rPr>
              <a:t>03</a:t>
            </a: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7615AB99-576E-47EA-9AE0-D73B89F38644}"/>
              </a:ext>
            </a:extLst>
          </p:cNvPr>
          <p:cNvCxnSpPr>
            <a:cxnSpLocks/>
          </p:cNvCxnSpPr>
          <p:nvPr/>
        </p:nvCxnSpPr>
        <p:spPr>
          <a:xfrm>
            <a:off x="11010514" y="6575021"/>
            <a:ext cx="601515" cy="0"/>
          </a:xfrm>
          <a:prstGeom prst="line">
            <a:avLst/>
          </a:prstGeom>
          <a:ln w="25400">
            <a:solidFill>
              <a:srgbClr val="2D274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이등변 삼각형 3">
            <a:extLst>
              <a:ext uri="{FF2B5EF4-FFF2-40B4-BE49-F238E27FC236}">
                <a16:creationId xmlns:a16="http://schemas.microsoft.com/office/drawing/2014/main" id="{1A5915AF-B3F4-9D81-8D0D-74785F768E62}"/>
              </a:ext>
            </a:extLst>
          </p:cNvPr>
          <p:cNvSpPr/>
          <p:nvPr/>
        </p:nvSpPr>
        <p:spPr>
          <a:xfrm rot="14711020">
            <a:off x="220228" y="185276"/>
            <a:ext cx="244435" cy="473032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241300" dist="38100" dir="5400000" algn="t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42925" latinLnBrk="0">
              <a:defRPr/>
            </a:pPr>
            <a:endParaRPr lang="en-US" altLang="ko-KR" sz="700" kern="0" dirty="0">
              <a:solidFill>
                <a:srgbClr val="44546A">
                  <a:lumMod val="75000"/>
                </a:srgbClr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7D5F9A2F-0AF3-3FAF-DA4D-5DB9575D4CC4}"/>
              </a:ext>
            </a:extLst>
          </p:cNvPr>
          <p:cNvCxnSpPr>
            <a:cxnSpLocks/>
          </p:cNvCxnSpPr>
          <p:nvPr/>
        </p:nvCxnSpPr>
        <p:spPr>
          <a:xfrm>
            <a:off x="11010514" y="6575021"/>
            <a:ext cx="601515" cy="0"/>
          </a:xfrm>
          <a:prstGeom prst="line">
            <a:avLst/>
          </a:prstGeom>
          <a:ln w="25400">
            <a:solidFill>
              <a:srgbClr val="2D274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C6E4ED9-7023-C3A4-ED60-9DAAB85ABC7F}"/>
              </a:ext>
            </a:extLst>
          </p:cNvPr>
          <p:cNvSpPr txBox="1"/>
          <p:nvPr/>
        </p:nvSpPr>
        <p:spPr>
          <a:xfrm>
            <a:off x="7969314" y="183735"/>
            <a:ext cx="615696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en-US" altLang="ko-KR" sz="2000" b="1" i="1" kern="0" dirty="0">
                <a:latin typeface="+mj-lt"/>
              </a:rPr>
              <a:t>1. </a:t>
            </a:r>
            <a:r>
              <a:rPr lang="ko-KR" altLang="en-US" sz="2000" b="1" i="1" kern="0" dirty="0">
                <a:latin typeface="+mj-lt"/>
              </a:rPr>
              <a:t>문제 선정</a:t>
            </a:r>
            <a:endParaRPr lang="en-US" altLang="ko-KR" sz="2000" b="1" i="1" kern="0" dirty="0">
              <a:latin typeface="+mj-lt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5522D96-482C-E712-2035-BF2F5D7FD567}"/>
              </a:ext>
            </a:extLst>
          </p:cNvPr>
          <p:cNvSpPr txBox="1"/>
          <p:nvPr/>
        </p:nvSpPr>
        <p:spPr>
          <a:xfrm>
            <a:off x="6930368" y="2133957"/>
            <a:ext cx="485451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62626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sym typeface="Wingdings" panose="05000000000000000000" pitchFamily="2" charset="2"/>
              </a:rPr>
              <a:t> </a:t>
            </a:r>
            <a:r>
              <a:rPr lang="ko-KR" altLang="en-US" sz="2000" dirty="0">
                <a:solidFill>
                  <a:srgbClr val="62626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매년 증가하는 대구 시 결식아동 수</a:t>
            </a:r>
            <a:endParaRPr lang="en-US" altLang="ko-KR" sz="2000" dirty="0">
              <a:solidFill>
                <a:srgbClr val="626262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342900" indent="-342900">
              <a:buFont typeface="Wingdings" panose="05000000000000000000" pitchFamily="2" charset="2"/>
              <a:buChar char="à"/>
            </a:pPr>
            <a:endParaRPr lang="en-US" altLang="ko-KR" sz="2000" dirty="0">
              <a:solidFill>
                <a:srgbClr val="626262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342900" indent="-342900">
              <a:buFont typeface="Wingdings" panose="05000000000000000000" pitchFamily="2" charset="2"/>
              <a:buChar char="à"/>
            </a:pPr>
            <a:r>
              <a:rPr lang="ko-KR" altLang="en-US" sz="2000" dirty="0">
                <a:solidFill>
                  <a:srgbClr val="62626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국가와 어른의 지속적인 관심과 보호가 필요한 결식아동</a:t>
            </a:r>
            <a:endParaRPr lang="en-US" altLang="ko-KR" sz="2000" dirty="0">
              <a:solidFill>
                <a:srgbClr val="626262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342900" indent="-342900" algn="l">
              <a:lnSpc>
                <a:spcPct val="100000"/>
              </a:lnSpc>
              <a:buFont typeface="Wingdings" panose="05000000000000000000" pitchFamily="2" charset="2"/>
              <a:buChar char="à"/>
            </a:pPr>
            <a:endParaRPr lang="en-US" altLang="ko-KR" sz="20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342900" indent="-342900" algn="l">
              <a:lnSpc>
                <a:spcPct val="100000"/>
              </a:lnSpc>
              <a:buFont typeface="Wingdings" panose="05000000000000000000" pitchFamily="2" charset="2"/>
              <a:buChar char="à"/>
            </a:pPr>
            <a:endParaRPr lang="en-US" altLang="ko-KR" sz="20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FA7E713F-6127-174E-BE95-9945DE99E4D6}"/>
              </a:ext>
            </a:extLst>
          </p:cNvPr>
          <p:cNvSpPr/>
          <p:nvPr/>
        </p:nvSpPr>
        <p:spPr>
          <a:xfrm>
            <a:off x="7007971" y="1469263"/>
            <a:ext cx="480452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대구시 결식아동 수 </a:t>
            </a:r>
            <a:r>
              <a:rPr lang="en-US" altLang="ko-KR" sz="2400" dirty="0">
                <a:solidFill>
                  <a:srgbClr val="FF991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“</a:t>
            </a:r>
            <a:r>
              <a:rPr lang="en-US" altLang="ko-KR" sz="2800" dirty="0">
                <a:solidFill>
                  <a:srgbClr val="FF9D0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1</a:t>
            </a:r>
            <a:r>
              <a:rPr lang="ko-KR" altLang="en-US" sz="2800" dirty="0">
                <a:solidFill>
                  <a:srgbClr val="FF9D0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만</a:t>
            </a:r>
            <a:r>
              <a:rPr lang="en-US" altLang="ko-KR" sz="2800" dirty="0">
                <a:solidFill>
                  <a:srgbClr val="FF9D0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5</a:t>
            </a:r>
            <a:r>
              <a:rPr lang="ko-KR" altLang="en-US" sz="2800" dirty="0">
                <a:solidFill>
                  <a:srgbClr val="FF9D0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천</a:t>
            </a:r>
            <a:r>
              <a:rPr lang="ko-KR" altLang="en-US" sz="2300" dirty="0">
                <a:solidFill>
                  <a:srgbClr val="FF9D0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여명</a:t>
            </a:r>
            <a:r>
              <a:rPr lang="en-US" altLang="ko-KR" sz="2400" dirty="0">
                <a:solidFill>
                  <a:srgbClr val="FF991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”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FA18836-6BF3-8BA0-C199-74FEF12B5569}"/>
              </a:ext>
            </a:extLst>
          </p:cNvPr>
          <p:cNvSpPr txBox="1"/>
          <p:nvPr/>
        </p:nvSpPr>
        <p:spPr>
          <a:xfrm>
            <a:off x="6930368" y="4124478"/>
            <a:ext cx="472663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l">
              <a:buNone/>
            </a:pPr>
            <a:endParaRPr lang="en-US" altLang="ko-KR" sz="2000" dirty="0">
              <a:solidFill>
                <a:srgbClr val="626262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342900" indent="-342900" algn="l">
              <a:lnSpc>
                <a:spcPct val="100000"/>
              </a:lnSpc>
              <a:buFont typeface="Wingdings" panose="05000000000000000000" pitchFamily="2" charset="2"/>
              <a:buChar char="à"/>
            </a:pPr>
            <a:r>
              <a:rPr lang="ko-KR" altLang="en-US" sz="2000" dirty="0">
                <a:solidFill>
                  <a:srgbClr val="62626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전국에서 유일하게 급식카드 모바일앱이 존재하지 않는 </a:t>
            </a:r>
            <a:r>
              <a:rPr lang="en-US" altLang="ko-KR" sz="2000" dirty="0">
                <a:solidFill>
                  <a:srgbClr val="62626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“</a:t>
            </a:r>
            <a:r>
              <a:rPr lang="ko-KR" altLang="en-US" sz="2000" dirty="0">
                <a:solidFill>
                  <a:srgbClr val="62626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대구시</a:t>
            </a:r>
            <a:r>
              <a:rPr lang="en-US" altLang="ko-KR" sz="2000" dirty="0">
                <a:solidFill>
                  <a:srgbClr val="62626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”</a:t>
            </a:r>
          </a:p>
          <a:p>
            <a:pPr marL="342900" indent="-342900" algn="l">
              <a:lnSpc>
                <a:spcPct val="100000"/>
              </a:lnSpc>
              <a:buFont typeface="Wingdings" panose="05000000000000000000" pitchFamily="2" charset="2"/>
              <a:buChar char="à"/>
            </a:pPr>
            <a:endParaRPr lang="en-US" altLang="ko-KR" sz="2000" dirty="0">
              <a:solidFill>
                <a:srgbClr val="626262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342900" indent="-342900" algn="l">
              <a:lnSpc>
                <a:spcPct val="100000"/>
              </a:lnSpc>
              <a:buFont typeface="Wingdings" panose="05000000000000000000" pitchFamily="2" charset="2"/>
              <a:buChar char="à"/>
            </a:pPr>
            <a:r>
              <a:rPr lang="ko-KR" altLang="en-US" sz="2000" dirty="0">
                <a:solidFill>
                  <a:srgbClr val="62626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기존의 웹페이지 이용에는 다수의 불편함이 존재</a:t>
            </a:r>
            <a:endParaRPr lang="en-US" altLang="ko-KR" sz="2000" dirty="0">
              <a:solidFill>
                <a:srgbClr val="626262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81D15B41-5766-1EB9-FD35-649553B2760E}"/>
              </a:ext>
            </a:extLst>
          </p:cNvPr>
          <p:cNvSpPr/>
          <p:nvPr/>
        </p:nvSpPr>
        <p:spPr>
          <a:xfrm>
            <a:off x="7007971" y="3873264"/>
            <a:ext cx="401103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결식아동을 위한 </a:t>
            </a:r>
            <a:r>
              <a:rPr lang="en-US" altLang="ko-KR" sz="2400" dirty="0">
                <a:solidFill>
                  <a:srgbClr val="FF9D0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“</a:t>
            </a:r>
            <a:r>
              <a:rPr lang="ko-KR" altLang="en-US" sz="2800" dirty="0">
                <a:solidFill>
                  <a:srgbClr val="FF9D0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급식</a:t>
            </a:r>
            <a:r>
              <a:rPr lang="ko-KR" altLang="en-US" sz="2300" dirty="0">
                <a:solidFill>
                  <a:srgbClr val="FF9D0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카드</a:t>
            </a:r>
            <a:r>
              <a:rPr lang="en-US" altLang="ko-KR" sz="2400" dirty="0">
                <a:solidFill>
                  <a:srgbClr val="FF9D0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”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7FB84C91-E6E3-9C98-E59E-215C4DA2A283}"/>
              </a:ext>
            </a:extLst>
          </p:cNvPr>
          <p:cNvGrpSpPr/>
          <p:nvPr/>
        </p:nvGrpSpPr>
        <p:grpSpPr>
          <a:xfrm>
            <a:off x="690603" y="1612568"/>
            <a:ext cx="5853868" cy="3773231"/>
            <a:chOff x="513762" y="935776"/>
            <a:chExt cx="6343947" cy="4549894"/>
          </a:xfrm>
        </p:grpSpPr>
        <p:graphicFrame>
          <p:nvGraphicFramePr>
            <p:cNvPr id="56" name="차트 55">
              <a:extLst>
                <a:ext uri="{FF2B5EF4-FFF2-40B4-BE49-F238E27FC236}">
                  <a16:creationId xmlns:a16="http://schemas.microsoft.com/office/drawing/2014/main" id="{D5BD9B30-6B8A-ED38-DFB2-50D68E60FA88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356777722"/>
                </p:ext>
              </p:extLst>
            </p:nvPr>
          </p:nvGraphicFramePr>
          <p:xfrm>
            <a:off x="513762" y="1469264"/>
            <a:ext cx="6343947" cy="4016406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9D5C92E6-A0DA-1C42-5B4B-3B0CAD805191}"/>
                </a:ext>
              </a:extLst>
            </p:cNvPr>
            <p:cNvSpPr txBox="1"/>
            <p:nvPr/>
          </p:nvSpPr>
          <p:spPr>
            <a:xfrm>
              <a:off x="2875273" y="935776"/>
              <a:ext cx="3149671" cy="4717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대구시 결식아동 수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44783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5" grpId="0"/>
      <p:bldP spid="26" grpId="0" animBg="1"/>
      <p:bldP spid="34" grpId="0" animBg="1"/>
      <p:bldP spid="4" grpId="0" animBg="1"/>
      <p:bldP spid="45" grpId="0"/>
      <p:bldP spid="46" grpId="0"/>
      <p:bldP spid="47" grpId="0"/>
      <p:bldP spid="4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이등변 삼각형 22">
            <a:extLst>
              <a:ext uri="{FF2B5EF4-FFF2-40B4-BE49-F238E27FC236}">
                <a16:creationId xmlns:a16="http://schemas.microsoft.com/office/drawing/2014/main" id="{D438A5F0-686B-4D93-A89B-521C1B66B2AD}"/>
              </a:ext>
            </a:extLst>
          </p:cNvPr>
          <p:cNvSpPr/>
          <p:nvPr/>
        </p:nvSpPr>
        <p:spPr>
          <a:xfrm rot="14711020">
            <a:off x="220228" y="185276"/>
            <a:ext cx="244435" cy="473032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241300" dist="38100" dir="5400000" algn="t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42925" latinLnBrk="0">
              <a:defRPr/>
            </a:pPr>
            <a:endParaRPr lang="en-US" altLang="ko-KR" sz="700" kern="0" dirty="0">
              <a:solidFill>
                <a:srgbClr val="44546A">
                  <a:lumMod val="75000"/>
                </a:srgbClr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4F1B8EB-F7BE-A298-BFEE-A19B6AB7A79D}"/>
              </a:ext>
            </a:extLst>
          </p:cNvPr>
          <p:cNvSpPr txBox="1"/>
          <p:nvPr/>
        </p:nvSpPr>
        <p:spPr>
          <a:xfrm>
            <a:off x="7969314" y="183735"/>
            <a:ext cx="615696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en-US" altLang="ko-KR" sz="2000" b="1" i="1" kern="0" dirty="0">
                <a:latin typeface="+mj-lt"/>
              </a:rPr>
              <a:t>1. </a:t>
            </a:r>
            <a:r>
              <a:rPr lang="ko-KR" altLang="en-US" sz="2000" b="1" i="1" kern="0" dirty="0">
                <a:latin typeface="+mj-lt"/>
              </a:rPr>
              <a:t>문제 선정</a:t>
            </a:r>
            <a:endParaRPr lang="en-US" altLang="ko-KR" sz="2000" b="1" i="1" kern="0" dirty="0">
              <a:latin typeface="+mj-lt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65F876F-4EC7-38A5-3066-D3A14099C68C}"/>
              </a:ext>
            </a:extLst>
          </p:cNvPr>
          <p:cNvSpPr txBox="1"/>
          <p:nvPr/>
        </p:nvSpPr>
        <p:spPr>
          <a:xfrm>
            <a:off x="10487227" y="6396511"/>
            <a:ext cx="373820" cy="3401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1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D2741"/>
                </a:solidFill>
                <a:latin typeface="+mj-lt"/>
                <a:ea typeface="타이포_쌍문동 B" panose="02020803020101020101" pitchFamily="18" charset="-127"/>
              </a:rPr>
              <a:t>03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98E9192A-10A4-F20F-BA09-C8971B19DA23}"/>
              </a:ext>
            </a:extLst>
          </p:cNvPr>
          <p:cNvSpPr txBox="1"/>
          <p:nvPr/>
        </p:nvSpPr>
        <p:spPr>
          <a:xfrm>
            <a:off x="11687757" y="6396511"/>
            <a:ext cx="373820" cy="3401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1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D2741">
                    <a:alpha val="20000"/>
                  </a:srgbClr>
                </a:solidFill>
                <a:latin typeface="+mj-lt"/>
                <a:ea typeface="타이포_쌍문동 B" panose="02020803020101020101" pitchFamily="18" charset="-127"/>
              </a:rPr>
              <a:t>04</a:t>
            </a:r>
          </a:p>
        </p:txBody>
      </p: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E195DB95-6C50-2A5D-6756-92CE5AE30CCB}"/>
              </a:ext>
            </a:extLst>
          </p:cNvPr>
          <p:cNvCxnSpPr>
            <a:cxnSpLocks/>
          </p:cNvCxnSpPr>
          <p:nvPr/>
        </p:nvCxnSpPr>
        <p:spPr>
          <a:xfrm>
            <a:off x="11010514" y="6575021"/>
            <a:ext cx="601515" cy="0"/>
          </a:xfrm>
          <a:prstGeom prst="line">
            <a:avLst/>
          </a:prstGeom>
          <a:ln w="25400">
            <a:solidFill>
              <a:srgbClr val="2D274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9C29373-5F7C-5B34-8B1C-6AC503A884E4}"/>
              </a:ext>
            </a:extLst>
          </p:cNvPr>
          <p:cNvGrpSpPr/>
          <p:nvPr/>
        </p:nvGrpSpPr>
        <p:grpSpPr>
          <a:xfrm>
            <a:off x="293846" y="808151"/>
            <a:ext cx="11441526" cy="5814108"/>
            <a:chOff x="293846" y="808151"/>
            <a:chExt cx="11441526" cy="5814108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400ADC51-DFB0-A40E-0C0F-B968F7A3228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82886" y="3967630"/>
              <a:ext cx="3365353" cy="2531990"/>
            </a:xfrm>
            <a:prstGeom prst="rect">
              <a:avLst/>
            </a:prstGeom>
            <a:effectLst>
              <a:outerShdw blurRad="50800" dist="50800" dir="5400000" algn="ctr" rotWithShape="0">
                <a:srgbClr val="000000">
                  <a:alpha val="40000"/>
                </a:srgbClr>
              </a:outerShdw>
            </a:effec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0B7A116-1D47-2C68-E877-5EAF787F5283}"/>
                </a:ext>
              </a:extLst>
            </p:cNvPr>
            <p:cNvSpPr txBox="1"/>
            <p:nvPr/>
          </p:nvSpPr>
          <p:spPr>
            <a:xfrm>
              <a:off x="293846" y="808151"/>
              <a:ext cx="25110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D65A"/>
                  </a:solidFill>
                </a:rPr>
                <a:t>    </a:t>
              </a:r>
              <a:r>
                <a:rPr lang="ko-KR" altLang="en-US" dirty="0"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설문조사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2CA0A6A-783D-F074-A219-C77D7F8E3A39}"/>
                </a:ext>
              </a:extLst>
            </p:cNvPr>
            <p:cNvSpPr txBox="1"/>
            <p:nvPr/>
          </p:nvSpPr>
          <p:spPr>
            <a:xfrm>
              <a:off x="3922544" y="3336384"/>
              <a:ext cx="27703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D65A"/>
                  </a:solidFill>
                </a:rPr>
                <a:t> </a:t>
              </a:r>
              <a:r>
                <a:rPr lang="ko-KR" altLang="en-US" dirty="0"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보도</a:t>
              </a:r>
              <a:r>
                <a:rPr lang="en-US" altLang="ko-KR" dirty="0"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,</a:t>
              </a:r>
              <a:r>
                <a:rPr lang="ko-KR" altLang="en-US" dirty="0"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 문헌 자료 조사</a:t>
              </a:r>
            </a:p>
          </p:txBody>
        </p: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BCB7B5A6-74D7-67C0-3507-7831F32E29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8416" y="1304847"/>
              <a:ext cx="2794151" cy="4983724"/>
            </a:xfrm>
            <a:prstGeom prst="rect">
              <a:avLst/>
            </a:prstGeom>
            <a:effectLst>
              <a:outerShdw blurRad="50800" dist="50800" dir="5400000" algn="ctr" rotWithShape="0">
                <a:srgbClr val="000000">
                  <a:alpha val="40000"/>
                </a:srgbClr>
              </a:outerShdw>
            </a:effectLst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7C4E3655-BEFD-FCAA-8B54-40A823A5AB5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26043" y="3386662"/>
              <a:ext cx="3459389" cy="2733344"/>
            </a:xfrm>
            <a:prstGeom prst="rect">
              <a:avLst/>
            </a:prstGeom>
            <a:effectLst>
              <a:outerShdw blurRad="50800" dist="50800" dir="5400000" algn="ctr" rotWithShape="0">
                <a:srgbClr val="000000">
                  <a:alpha val="40000"/>
                </a:srgbClr>
              </a:outerShdw>
            </a:effectLst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BCFF7072-D394-603E-8008-A1E6C8456BD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160811" y="3954263"/>
              <a:ext cx="3574561" cy="2381731"/>
            </a:xfrm>
            <a:prstGeom prst="rect">
              <a:avLst/>
            </a:prstGeom>
            <a:effectLst>
              <a:outerShdw blurRad="50800" dist="50800" dir="5400000" algn="ctr" rotWithShape="0">
                <a:srgbClr val="000000">
                  <a:alpha val="40000"/>
                </a:srgbClr>
              </a:outerShdw>
            </a:effectLst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C67CC9C-3354-5046-ED08-7E2A5B737E8B}"/>
                </a:ext>
              </a:extLst>
            </p:cNvPr>
            <p:cNvSpPr txBox="1"/>
            <p:nvPr/>
          </p:nvSpPr>
          <p:spPr>
            <a:xfrm>
              <a:off x="7396998" y="6314482"/>
              <a:ext cx="3509213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indent="0" algn="ctr" fontAlgn="base" latinLnBrk="0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sz="1000" kern="0" spc="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a늘봄" panose="02020600000000000000" pitchFamily="18" charset="-127"/>
                  <a:ea typeface="a늘봄" panose="02020600000000000000" pitchFamily="18" charset="-127"/>
                </a:rPr>
                <a:t>대구지역 결식우려 아동에 대한 급식지원 개선방안 연구</a:t>
              </a:r>
            </a:p>
          </p:txBody>
        </p:sp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02F82124-7856-ED01-C129-8B0D0DF6DC5D}"/>
                </a:ext>
              </a:extLst>
            </p:cNvPr>
            <p:cNvSpPr/>
            <p:nvPr/>
          </p:nvSpPr>
          <p:spPr>
            <a:xfrm>
              <a:off x="705920" y="1097323"/>
              <a:ext cx="961516" cy="45719"/>
            </a:xfrm>
            <a:prstGeom prst="roundRect">
              <a:avLst>
                <a:gd name="adj" fmla="val 39997"/>
              </a:avLst>
            </a:prstGeom>
            <a:solidFill>
              <a:srgbClr val="FFD65A"/>
            </a:solidFill>
            <a:ln w="28575">
              <a:noFill/>
            </a:ln>
            <a:effectLst>
              <a:outerShdw blurRad="50800" dist="38100" dir="8100000" algn="tr" rotWithShape="0">
                <a:schemeClr val="accent2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3" name="사각형: 둥근 모서리 42">
              <a:extLst>
                <a:ext uri="{FF2B5EF4-FFF2-40B4-BE49-F238E27FC236}">
                  <a16:creationId xmlns:a16="http://schemas.microsoft.com/office/drawing/2014/main" id="{CE55D42A-BBD4-DAD9-0D91-48040BC06CE0}"/>
                </a:ext>
              </a:extLst>
            </p:cNvPr>
            <p:cNvSpPr/>
            <p:nvPr/>
          </p:nvSpPr>
          <p:spPr>
            <a:xfrm flipV="1">
              <a:off x="4098132" y="3632207"/>
              <a:ext cx="2216409" cy="45719"/>
            </a:xfrm>
            <a:prstGeom prst="roundRect">
              <a:avLst>
                <a:gd name="adj" fmla="val 39997"/>
              </a:avLst>
            </a:prstGeom>
            <a:solidFill>
              <a:srgbClr val="FFD65A"/>
            </a:solidFill>
            <a:ln w="28575">
              <a:noFill/>
            </a:ln>
            <a:effectLst>
              <a:outerShdw blurRad="50800" dist="38100" dir="8100000" algn="tr" rotWithShape="0">
                <a:schemeClr val="accent2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5BDED334-B601-D381-3AE8-E6D119D3160E}"/>
                </a:ext>
              </a:extLst>
            </p:cNvPr>
            <p:cNvSpPr txBox="1"/>
            <p:nvPr/>
          </p:nvSpPr>
          <p:spPr>
            <a:xfrm>
              <a:off x="4024144" y="816849"/>
              <a:ext cx="22510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D65A"/>
                  </a:solidFill>
                </a:rPr>
                <a:t> </a:t>
              </a:r>
              <a:r>
                <a:rPr lang="ko-KR" altLang="en-US" dirty="0"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인터뷰</a:t>
              </a:r>
            </a:p>
          </p:txBody>
        </p:sp>
        <p:sp>
          <p:nvSpPr>
            <p:cNvPr id="60" name="사각형: 둥근 모서리 59">
              <a:extLst>
                <a:ext uri="{FF2B5EF4-FFF2-40B4-BE49-F238E27FC236}">
                  <a16:creationId xmlns:a16="http://schemas.microsoft.com/office/drawing/2014/main" id="{E9816525-3EC8-0EAF-A023-F19CCAE32D04}"/>
                </a:ext>
              </a:extLst>
            </p:cNvPr>
            <p:cNvSpPr/>
            <p:nvPr/>
          </p:nvSpPr>
          <p:spPr>
            <a:xfrm>
              <a:off x="4177966" y="1111899"/>
              <a:ext cx="710337" cy="45719"/>
            </a:xfrm>
            <a:prstGeom prst="roundRect">
              <a:avLst>
                <a:gd name="adj" fmla="val 39997"/>
              </a:avLst>
            </a:prstGeom>
            <a:solidFill>
              <a:srgbClr val="FFD65A"/>
            </a:solidFill>
            <a:ln w="28575">
              <a:noFill/>
            </a:ln>
            <a:effectLst>
              <a:outerShdw blurRad="50800" dist="38100" dir="8100000" algn="tr" rotWithShape="0">
                <a:schemeClr val="accent2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1FEEA6E2-6328-75A0-463E-E92B552A3121}"/>
                </a:ext>
              </a:extLst>
            </p:cNvPr>
            <p:cNvSpPr txBox="1"/>
            <p:nvPr/>
          </p:nvSpPr>
          <p:spPr>
            <a:xfrm>
              <a:off x="397510" y="6296368"/>
              <a:ext cx="294093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indent="0" algn="ctr" fontAlgn="base" latinLnBrk="0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000" kern="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늘봄" panose="02020600000000000000" pitchFamily="18" charset="-127"/>
                  <a:ea typeface="a늘봄" panose="02020600000000000000" pitchFamily="18" charset="-127"/>
                </a:rPr>
                <a:t>ur</a:t>
              </a:r>
              <a:r>
                <a:rPr lang="en-US" altLang="ko-KR" sz="1000" kern="0" spc="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a늘봄" panose="02020600000000000000" pitchFamily="18" charset="-127"/>
                  <a:ea typeface="a늘봄" panose="02020600000000000000" pitchFamily="18" charset="-127"/>
                </a:rPr>
                <a:t>l:https://forms.gle/K34RN2iWiVK8Wu359</a:t>
              </a:r>
              <a:endParaRPr lang="ko-KR" altLang="en-US" sz="1000" kern="0" spc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늘봄" panose="02020600000000000000" pitchFamily="18" charset="-127"/>
                <a:ea typeface="a늘봄" panose="02020600000000000000" pitchFamily="18" charset="-127"/>
              </a:endParaRPr>
            </a:p>
          </p:txBody>
        </p: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1C97949C-3290-0507-06DF-0D8E9BB3BFA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292344" y="864315"/>
              <a:ext cx="3909270" cy="2198964"/>
            </a:xfrm>
            <a:prstGeom prst="rect">
              <a:avLst/>
            </a:prstGeom>
            <a:effectLst>
              <a:outerShdw blurRad="50800" dist="50800" dir="5400000" algn="ctr" rotWithShape="0">
                <a:srgbClr val="000000">
                  <a:alpha val="40000"/>
                </a:srgbClr>
              </a:outerShdw>
            </a:effectLst>
          </p:spPr>
        </p:pic>
      </p:grpSp>
      <p:sp>
        <p:nvSpPr>
          <p:cNvPr id="35" name="사각형: 둥근 모서리 10">
            <a:extLst>
              <a:ext uri="{FF2B5EF4-FFF2-40B4-BE49-F238E27FC236}">
                <a16:creationId xmlns:a16="http://schemas.microsoft.com/office/drawing/2014/main" id="{AA4B3CF6-06E2-52C9-58A5-F5C6EFD6DB13}"/>
              </a:ext>
            </a:extLst>
          </p:cNvPr>
          <p:cNvSpPr/>
          <p:nvPr/>
        </p:nvSpPr>
        <p:spPr>
          <a:xfrm>
            <a:off x="293846" y="162976"/>
            <a:ext cx="5256000" cy="473032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241300" dist="38100" dir="5400000" algn="t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2400" b="1" i="1" kern="0" dirty="0">
                <a:solidFill>
                  <a:prstClr val="white"/>
                </a:solidFill>
              </a:rPr>
              <a:t>컬러풀 카드 시장조사</a:t>
            </a:r>
            <a:endParaRPr lang="en-US" altLang="ko-KR" sz="2400" b="1" i="1" kern="0" dirty="0">
              <a:solidFill>
                <a:prstClr val="white"/>
              </a:solidFill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E7A3EC01-F825-6C8D-AFC4-611DA5240FBD}"/>
              </a:ext>
            </a:extLst>
          </p:cNvPr>
          <p:cNvGrpSpPr/>
          <p:nvPr/>
        </p:nvGrpSpPr>
        <p:grpSpPr>
          <a:xfrm>
            <a:off x="-2067153" y="162976"/>
            <a:ext cx="14033127" cy="5237151"/>
            <a:chOff x="-2067153" y="162976"/>
            <a:chExt cx="14033127" cy="5237151"/>
          </a:xfrm>
        </p:grpSpPr>
        <p:sp>
          <p:nvSpPr>
            <p:cNvPr id="38" name="사각형: 둥근 모서리 10">
              <a:extLst>
                <a:ext uri="{FF2B5EF4-FFF2-40B4-BE49-F238E27FC236}">
                  <a16:creationId xmlns:a16="http://schemas.microsoft.com/office/drawing/2014/main" id="{CE90998F-2032-5FA7-BAF3-04C9F3C63300}"/>
                </a:ext>
              </a:extLst>
            </p:cNvPr>
            <p:cNvSpPr/>
            <p:nvPr/>
          </p:nvSpPr>
          <p:spPr>
            <a:xfrm>
              <a:off x="293846" y="162976"/>
              <a:ext cx="5256000" cy="473032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ffectLst>
              <a:outerShdw blurRad="241300" dist="38100" dir="5400000" algn="t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r>
                <a:rPr lang="en-US" altLang="ko-KR" sz="2400" b="1" i="1" kern="0" dirty="0">
                  <a:solidFill>
                    <a:prstClr val="white"/>
                  </a:solidFill>
                </a:rPr>
                <a:t>Q. </a:t>
              </a:r>
              <a:r>
                <a:rPr lang="ko-KR" altLang="en-US" sz="2400" b="1" i="1" kern="0" dirty="0">
                  <a:solidFill>
                    <a:prstClr val="white"/>
                  </a:solidFill>
                </a:rPr>
                <a:t>컬러풀 카드 사용의견 조사 </a:t>
              </a:r>
              <a:r>
                <a:rPr lang="en-US" altLang="ko-KR" sz="2400" b="1" i="1" kern="0" dirty="0">
                  <a:solidFill>
                    <a:prstClr val="white"/>
                  </a:solidFill>
                </a:rPr>
                <a:t>?</a:t>
              </a:r>
              <a:r>
                <a:rPr lang="ko-KR" altLang="en-US" sz="2400" b="1" i="1" kern="0" dirty="0">
                  <a:solidFill>
                    <a:prstClr val="white"/>
                  </a:solidFill>
                </a:rPr>
                <a:t> </a:t>
              </a:r>
              <a:endParaRPr lang="en-US" altLang="ko-KR" sz="2400" b="1" i="1" kern="0" dirty="0">
                <a:solidFill>
                  <a:prstClr val="white"/>
                </a:solidFill>
              </a:endParaRPr>
            </a:p>
          </p:txBody>
        </p: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60443C38-752C-A68D-4318-44AB971C0BC3}"/>
                </a:ext>
              </a:extLst>
            </p:cNvPr>
            <p:cNvGrpSpPr/>
            <p:nvPr/>
          </p:nvGrpSpPr>
          <p:grpSpPr>
            <a:xfrm>
              <a:off x="-2067153" y="1666110"/>
              <a:ext cx="8686800" cy="3734017"/>
              <a:chOff x="-2009649" y="1544219"/>
              <a:chExt cx="8686800" cy="3734017"/>
            </a:xfrm>
          </p:grpSpPr>
          <p:sp>
            <p:nvSpPr>
              <p:cNvPr id="50" name="사각형: 둥근 모서리 49">
                <a:extLst>
                  <a:ext uri="{FF2B5EF4-FFF2-40B4-BE49-F238E27FC236}">
                    <a16:creationId xmlns:a16="http://schemas.microsoft.com/office/drawing/2014/main" id="{CD653196-EE2D-65F2-27B1-2AEAFE5DED2F}"/>
                  </a:ext>
                </a:extLst>
              </p:cNvPr>
              <p:cNvSpPr/>
              <p:nvPr/>
            </p:nvSpPr>
            <p:spPr>
              <a:xfrm>
                <a:off x="2109671" y="1544219"/>
                <a:ext cx="2020891" cy="462868"/>
              </a:xfrm>
              <a:prstGeom prst="roundRect">
                <a:avLst>
                  <a:gd name="adj" fmla="val 39997"/>
                </a:avLst>
              </a:prstGeom>
              <a:solidFill>
                <a:srgbClr val="FFE494"/>
              </a:solidFill>
              <a:ln w="28575">
                <a:noFill/>
              </a:ln>
              <a:effectLst>
                <a:outerShdw blurRad="50800" dist="38100" dir="8100000" algn="tr" rotWithShape="0">
                  <a:schemeClr val="accent2">
                    <a:lumMod val="50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1" name="사각형: 둥근 모서리 27">
                <a:extLst>
                  <a:ext uri="{FF2B5EF4-FFF2-40B4-BE49-F238E27FC236}">
                    <a16:creationId xmlns:a16="http://schemas.microsoft.com/office/drawing/2014/main" id="{91A16038-3868-D33E-E5BD-E7BE13854E96}"/>
                  </a:ext>
                </a:extLst>
              </p:cNvPr>
              <p:cNvSpPr/>
              <p:nvPr/>
            </p:nvSpPr>
            <p:spPr>
              <a:xfrm>
                <a:off x="-2009649" y="3309250"/>
                <a:ext cx="8686800" cy="1968986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G마켓 산스 Medium" panose="02000000000000000000" pitchFamily="50" charset="-127"/>
                    <a:ea typeface="G마켓 산스 Medium" panose="02000000000000000000" pitchFamily="50" charset="-127"/>
                  </a:rPr>
                  <a:t>		</a:t>
                </a:r>
                <a:r>
                  <a:rPr lang="ko-KR" alt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G마켓 산스 Medium" panose="02000000000000000000" pitchFamily="50" charset="-127"/>
                    <a:ea typeface="G마켓 산스 Medium" panose="02000000000000000000" pitchFamily="50" charset="-127"/>
                  </a:rPr>
                  <a:t> ▶ </a:t>
                </a:r>
                <a:r>
                  <a:rPr lang="ko-KR" altLang="en-US" sz="2000" dirty="0">
                    <a:solidFill>
                      <a:schemeClr val="tx1"/>
                    </a:solidFill>
                    <a:latin typeface="G마켓 산스 Medium" panose="02000000000000000000" pitchFamily="50" charset="-127"/>
                    <a:ea typeface="G마켓 산스 Medium" panose="02000000000000000000" pitchFamily="50" charset="-127"/>
                  </a:rPr>
                  <a:t>카드에 돈이 </a:t>
                </a:r>
                <a:r>
                  <a:rPr lang="ko-KR" altLang="en-US" sz="2400" b="1" dirty="0">
                    <a:solidFill>
                      <a:schemeClr val="tx1"/>
                    </a:solidFill>
                    <a:latin typeface="G마켓 산스 Medium" panose="02000000000000000000" pitchFamily="50" charset="-127"/>
                    <a:ea typeface="G마켓 산스 Medium" panose="02000000000000000000" pitchFamily="50" charset="-127"/>
                  </a:rPr>
                  <a:t>얼마</a:t>
                </a:r>
                <a:r>
                  <a:rPr lang="ko-KR" altLang="en-US" sz="2000" dirty="0">
                    <a:solidFill>
                      <a:schemeClr val="tx1"/>
                    </a:solidFill>
                    <a:latin typeface="G마켓 산스 Medium" panose="02000000000000000000" pitchFamily="50" charset="-127"/>
                    <a:ea typeface="G마켓 산스 Medium" panose="02000000000000000000" pitchFamily="50" charset="-127"/>
                  </a:rPr>
                  <a:t> 남았는지 </a:t>
                </a:r>
                <a:r>
                  <a:rPr lang="ko-KR" altLang="en-US" sz="2400" b="1" dirty="0">
                    <a:solidFill>
                      <a:schemeClr val="tx1"/>
                    </a:solidFill>
                    <a:latin typeface="G마켓 산스 Medium" panose="02000000000000000000" pitchFamily="50" charset="-127"/>
                    <a:ea typeface="G마켓 산스 Medium" panose="02000000000000000000" pitchFamily="50" charset="-127"/>
                  </a:rPr>
                  <a:t>잘 모르겠어요</a:t>
                </a:r>
                <a:endParaRPr lang="en-US" altLang="ko-KR" sz="2000" b="1" dirty="0">
                  <a:solidFill>
                    <a:schemeClr val="tx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G마켓 산스 Medium" panose="02000000000000000000" pitchFamily="50" charset="-127"/>
                    <a:ea typeface="G마켓 산스 Medium" panose="02000000000000000000" pitchFamily="50" charset="-127"/>
                  </a:rPr>
                  <a:t>                        ▶ </a:t>
                </a:r>
                <a:r>
                  <a:rPr lang="ko-KR" altLang="en-US" sz="2000" dirty="0">
                    <a:solidFill>
                      <a:schemeClr val="tx1"/>
                    </a:solidFill>
                    <a:latin typeface="G마켓 산스 Medium" panose="02000000000000000000" pitchFamily="50" charset="-127"/>
                    <a:ea typeface="G마켓 산스 Medium" panose="02000000000000000000" pitchFamily="50" charset="-127"/>
                  </a:rPr>
                  <a:t>급식카드를 </a:t>
                </a:r>
                <a:r>
                  <a:rPr lang="ko-KR" altLang="en-US" sz="2400" b="1" dirty="0">
                    <a:solidFill>
                      <a:schemeClr val="tx1"/>
                    </a:solidFill>
                    <a:latin typeface="G마켓 산스 Medium" panose="02000000000000000000" pitchFamily="50" charset="-127"/>
                    <a:ea typeface="G마켓 산스 Medium" panose="02000000000000000000" pitchFamily="50" charset="-127"/>
                  </a:rPr>
                  <a:t>어디</a:t>
                </a:r>
                <a:r>
                  <a:rPr lang="ko-KR" altLang="en-US" sz="2000" dirty="0">
                    <a:solidFill>
                      <a:schemeClr val="tx1"/>
                    </a:solidFill>
                    <a:latin typeface="G마켓 산스 Medium" panose="02000000000000000000" pitchFamily="50" charset="-127"/>
                    <a:ea typeface="G마켓 산스 Medium" panose="02000000000000000000" pitchFamily="50" charset="-127"/>
                  </a:rPr>
                  <a:t>에서 쓸 수 있는지 </a:t>
                </a:r>
                <a:r>
                  <a:rPr lang="ko-KR" altLang="en-US" sz="2400" b="1" dirty="0">
                    <a:solidFill>
                      <a:schemeClr val="tx1"/>
                    </a:solidFill>
                    <a:latin typeface="G마켓 산스 Medium" panose="02000000000000000000" pitchFamily="50" charset="-127"/>
                    <a:ea typeface="G마켓 산스 Medium" panose="02000000000000000000" pitchFamily="50" charset="-127"/>
                  </a:rPr>
                  <a:t>몰라서</a:t>
                </a:r>
                <a:endParaRPr lang="en-US" altLang="ko-KR" sz="2000" b="1" dirty="0">
                  <a:solidFill>
                    <a:schemeClr val="tx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2000" dirty="0">
                    <a:solidFill>
                      <a:schemeClr val="tx1"/>
                    </a:solidFill>
                    <a:latin typeface="G마켓 산스 Medium" panose="02000000000000000000" pitchFamily="50" charset="-127"/>
                    <a:ea typeface="G마켓 산스 Medium" panose="02000000000000000000" pitchFamily="50" charset="-127"/>
                  </a:rPr>
                  <a:t>			</a:t>
                </a:r>
                <a:r>
                  <a:rPr lang="ko-KR" altLang="en-US" sz="2000" dirty="0">
                    <a:solidFill>
                      <a:schemeClr val="tx1"/>
                    </a:solidFill>
                    <a:latin typeface="G마켓 산스 Medium" panose="02000000000000000000" pitchFamily="50" charset="-127"/>
                    <a:ea typeface="G마켓 산스 Medium" panose="02000000000000000000" pitchFamily="50" charset="-127"/>
                  </a:rPr>
                  <a:t>매번 편의점만 가요</a:t>
                </a:r>
              </a:p>
            </p:txBody>
          </p:sp>
          <p:grpSp>
            <p:nvGrpSpPr>
              <p:cNvPr id="52" name="그룹 51">
                <a:extLst>
                  <a:ext uri="{FF2B5EF4-FFF2-40B4-BE49-F238E27FC236}">
                    <a16:creationId xmlns:a16="http://schemas.microsoft.com/office/drawing/2014/main" id="{196C299E-60BF-D8A1-7B56-A0BE198ECB0C}"/>
                  </a:ext>
                </a:extLst>
              </p:cNvPr>
              <p:cNvGrpSpPr/>
              <p:nvPr/>
            </p:nvGrpSpPr>
            <p:grpSpPr>
              <a:xfrm>
                <a:off x="2352362" y="2264815"/>
                <a:ext cx="1484806" cy="886474"/>
                <a:chOff x="1202153" y="1962314"/>
                <a:chExt cx="1484806" cy="886474"/>
              </a:xfrm>
            </p:grpSpPr>
            <p:pic>
              <p:nvPicPr>
                <p:cNvPr id="54" name="Picture 2">
                  <a:extLst>
                    <a:ext uri="{FF2B5EF4-FFF2-40B4-BE49-F238E27FC236}">
                      <a16:creationId xmlns:a16="http://schemas.microsoft.com/office/drawing/2014/main" id="{031AE60C-5BA5-C655-E817-DF0B89504B0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53260"/>
                <a:stretch/>
              </p:blipFill>
              <p:spPr bwMode="auto">
                <a:xfrm>
                  <a:off x="1202153" y="1962314"/>
                  <a:ext cx="767755" cy="88448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55" name="Picture 2">
                  <a:extLst>
                    <a:ext uri="{FF2B5EF4-FFF2-40B4-BE49-F238E27FC236}">
                      <a16:creationId xmlns:a16="http://schemas.microsoft.com/office/drawing/2014/main" id="{43BD6743-B632-8168-2711-035C9F67C04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7552"/>
                <a:stretch/>
              </p:blipFill>
              <p:spPr bwMode="auto">
                <a:xfrm>
                  <a:off x="1989708" y="1964303"/>
                  <a:ext cx="697251" cy="88448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FB7E607C-1A71-F973-8F60-38DFFC58D884}"/>
                  </a:ext>
                </a:extLst>
              </p:cNvPr>
              <p:cNvSpPr txBox="1"/>
              <p:nvPr/>
            </p:nvSpPr>
            <p:spPr>
              <a:xfrm>
                <a:off x="2565516" y="1575598"/>
                <a:ext cx="231493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000" dirty="0">
                    <a:latin typeface="a타이틀고딕3" panose="02020600000000000000" pitchFamily="18" charset="-127"/>
                    <a:ea typeface="a타이틀고딕3" panose="02020600000000000000" pitchFamily="18" charset="-127"/>
                  </a:rPr>
                  <a:t>결식아동</a:t>
                </a:r>
              </a:p>
            </p:txBody>
          </p:sp>
        </p:grp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C4682A43-8035-D126-D355-FECBFC6E9A96}"/>
                </a:ext>
              </a:extLst>
            </p:cNvPr>
            <p:cNvGrpSpPr/>
            <p:nvPr/>
          </p:nvGrpSpPr>
          <p:grpSpPr>
            <a:xfrm>
              <a:off x="6619647" y="1712871"/>
              <a:ext cx="5346327" cy="3047189"/>
              <a:chOff x="6677151" y="1533051"/>
              <a:chExt cx="5346327" cy="3047189"/>
            </a:xfrm>
          </p:grpSpPr>
          <p:sp>
            <p:nvSpPr>
              <p:cNvPr id="42" name="사각형: 둥근 모서리 41">
                <a:extLst>
                  <a:ext uri="{FF2B5EF4-FFF2-40B4-BE49-F238E27FC236}">
                    <a16:creationId xmlns:a16="http://schemas.microsoft.com/office/drawing/2014/main" id="{2EC97C66-0AFF-31F1-C71D-6609F7FDA85F}"/>
                  </a:ext>
                </a:extLst>
              </p:cNvPr>
              <p:cNvSpPr/>
              <p:nvPr/>
            </p:nvSpPr>
            <p:spPr>
              <a:xfrm>
                <a:off x="8176448" y="1533051"/>
                <a:ext cx="2020889" cy="473032"/>
              </a:xfrm>
              <a:prstGeom prst="roundRect">
                <a:avLst>
                  <a:gd name="adj" fmla="val 42184"/>
                </a:avLst>
              </a:prstGeom>
              <a:solidFill>
                <a:schemeClr val="bg1">
                  <a:lumMod val="95000"/>
                </a:schemeClr>
              </a:solidFill>
              <a:ln w="28575"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5A0119B8-A4D5-816C-1F1A-2D8D37E0FEEA}"/>
                  </a:ext>
                </a:extLst>
              </p:cNvPr>
              <p:cNvGrpSpPr/>
              <p:nvPr/>
            </p:nvGrpSpPr>
            <p:grpSpPr>
              <a:xfrm>
                <a:off x="8185517" y="2251928"/>
                <a:ext cx="1827781" cy="1040343"/>
                <a:chOff x="8129132" y="2220428"/>
                <a:chExt cx="1881950" cy="1084730"/>
              </a:xfrm>
            </p:grpSpPr>
            <p:pic>
              <p:nvPicPr>
                <p:cNvPr id="48" name="그래픽 15" descr="남성 요리사 윤곽선">
                  <a:extLst>
                    <a:ext uri="{FF2B5EF4-FFF2-40B4-BE49-F238E27FC236}">
                      <a16:creationId xmlns:a16="http://schemas.microsoft.com/office/drawing/2014/main" id="{F554545E-0F8E-2DF9-7A90-ECD1555BDA2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129132" y="2220428"/>
                  <a:ext cx="1084730" cy="1084730"/>
                </a:xfrm>
                <a:prstGeom prst="rect">
                  <a:avLst/>
                </a:prstGeom>
              </p:spPr>
            </p:pic>
            <p:pic>
              <p:nvPicPr>
                <p:cNvPr id="49" name="그래픽 20" descr="여성 요리사 윤곽선">
                  <a:extLst>
                    <a:ext uri="{FF2B5EF4-FFF2-40B4-BE49-F238E27FC236}">
                      <a16:creationId xmlns:a16="http://schemas.microsoft.com/office/drawing/2014/main" id="{02583E1B-1699-9B56-9F30-443BC5AA17A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926352" y="2220428"/>
                  <a:ext cx="1084730" cy="1084730"/>
                </a:xfrm>
                <a:prstGeom prst="rect">
                  <a:avLst/>
                </a:prstGeom>
              </p:spPr>
            </p:pic>
          </p:grp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D0F43DB5-1409-5DBF-3711-4DFA9D0CD99B}"/>
                  </a:ext>
                </a:extLst>
              </p:cNvPr>
              <p:cNvSpPr txBox="1"/>
              <p:nvPr/>
            </p:nvSpPr>
            <p:spPr>
              <a:xfrm>
                <a:off x="6677151" y="3426078"/>
                <a:ext cx="5346327" cy="11541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G마켓 산스 Medium" panose="02000000000000000000" pitchFamily="50" charset="-127"/>
                    <a:ea typeface="G마켓 산스 Medium" panose="02000000000000000000" pitchFamily="50" charset="-127"/>
                  </a:rPr>
                  <a:t>▶ </a:t>
                </a:r>
                <a:r>
                  <a:rPr lang="ko-KR" altLang="en-US" sz="2000" dirty="0">
                    <a:latin typeface="G마켓 산스 Medium" panose="02000000000000000000" pitchFamily="50" charset="-127"/>
                    <a:ea typeface="G마켓 산스 Medium" panose="02000000000000000000" pitchFamily="50" charset="-127"/>
                  </a:rPr>
                  <a:t>가맹점 등록 </a:t>
                </a:r>
                <a:r>
                  <a:rPr lang="ko-KR" altLang="en-US" sz="2400" b="1" dirty="0">
                    <a:latin typeface="G마켓 산스 Medium" panose="02000000000000000000" pitchFamily="50" charset="-127"/>
                    <a:ea typeface="G마켓 산스 Medium" panose="02000000000000000000" pitchFamily="50" charset="-127"/>
                  </a:rPr>
                  <a:t>절차</a:t>
                </a:r>
                <a:r>
                  <a:rPr lang="ko-KR" altLang="en-US" sz="2000" dirty="0">
                    <a:latin typeface="G마켓 산스 Medium" panose="02000000000000000000" pitchFamily="50" charset="-127"/>
                    <a:ea typeface="G마켓 산스 Medium" panose="02000000000000000000" pitchFamily="50" charset="-127"/>
                  </a:rPr>
                  <a:t>가 너무 </a:t>
                </a:r>
                <a:r>
                  <a:rPr lang="ko-KR" altLang="en-US" sz="2400" b="1" dirty="0">
                    <a:latin typeface="G마켓 산스 Medium" panose="02000000000000000000" pitchFamily="50" charset="-127"/>
                    <a:ea typeface="G마켓 산스 Medium" panose="02000000000000000000" pitchFamily="50" charset="-127"/>
                  </a:rPr>
                  <a:t>번거로워요</a:t>
                </a:r>
                <a:endParaRPr lang="en-US" altLang="ko-KR" sz="2000" dirty="0">
                  <a:latin typeface="G마켓 산스 Medium" panose="02000000000000000000" pitchFamily="50" charset="-127"/>
                  <a:ea typeface="G마켓 산스 Medium" panose="02000000000000000000" pitchFamily="50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ko-KR" alt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G마켓 산스 Medium" panose="02000000000000000000" pitchFamily="50" charset="-127"/>
                    <a:ea typeface="G마켓 산스 Medium" panose="02000000000000000000" pitchFamily="50" charset="-127"/>
                  </a:rPr>
                  <a:t>▶ </a:t>
                </a:r>
                <a:r>
                  <a:rPr lang="ko-KR" altLang="en-US" sz="2000" dirty="0">
                    <a:latin typeface="G마켓 산스 Medium" panose="02000000000000000000" pitchFamily="50" charset="-127"/>
                    <a:ea typeface="G마켓 산스 Medium" panose="02000000000000000000" pitchFamily="50" charset="-127"/>
                  </a:rPr>
                  <a:t>가맹점 신청을 했는데 </a:t>
                </a:r>
                <a:r>
                  <a:rPr lang="ko-KR" altLang="en-US" sz="2400" b="1" dirty="0">
                    <a:latin typeface="G마켓 산스 Medium" panose="02000000000000000000" pitchFamily="50" charset="-127"/>
                    <a:ea typeface="G마켓 산스 Medium" panose="02000000000000000000" pitchFamily="50" charset="-127"/>
                  </a:rPr>
                  <a:t>대기</a:t>
                </a:r>
                <a:r>
                  <a:rPr lang="ko-KR" altLang="en-US" sz="2000" dirty="0">
                    <a:latin typeface="G마켓 산스 Medium" panose="02000000000000000000" pitchFamily="50" charset="-127"/>
                    <a:ea typeface="G마켓 산스 Medium" panose="02000000000000000000" pitchFamily="50" charset="-127"/>
                  </a:rPr>
                  <a:t>기간이 </a:t>
                </a:r>
                <a:r>
                  <a:rPr lang="ko-KR" altLang="en-US" sz="2400" b="1" dirty="0">
                    <a:latin typeface="G마켓 산스 Medium" panose="02000000000000000000" pitchFamily="50" charset="-127"/>
                    <a:ea typeface="G마켓 산스 Medium" panose="02000000000000000000" pitchFamily="50" charset="-127"/>
                  </a:rPr>
                  <a:t>길어요</a:t>
                </a:r>
                <a:endParaRPr lang="en-US" altLang="ko-KR" sz="2000" dirty="0">
                  <a:latin typeface="G마켓 산스 Medium" panose="02000000000000000000" pitchFamily="50" charset="-127"/>
                  <a:ea typeface="G마켓 산스 Medium" panose="02000000000000000000" pitchFamily="50" charset="-127"/>
                </a:endParaRP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D3EEDBCE-62F9-CF18-ACF1-3221BA11BE5B}"/>
                  </a:ext>
                </a:extLst>
              </p:cNvPr>
              <p:cNvSpPr txBox="1"/>
              <p:nvPr/>
            </p:nvSpPr>
            <p:spPr>
              <a:xfrm>
                <a:off x="8652202" y="1579687"/>
                <a:ext cx="231493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000" dirty="0">
                    <a:latin typeface="a타이틀고딕3" panose="02020600000000000000" pitchFamily="18" charset="-127"/>
                    <a:ea typeface="a타이틀고딕3" panose="02020600000000000000" pitchFamily="18" charset="-127"/>
                  </a:rPr>
                  <a:t>가맹점주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04160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그룹 42">
            <a:extLst>
              <a:ext uri="{FF2B5EF4-FFF2-40B4-BE49-F238E27FC236}">
                <a16:creationId xmlns:a16="http://schemas.microsoft.com/office/drawing/2014/main" id="{24F05FE9-8BED-2508-C9F0-55C01EABCF01}"/>
              </a:ext>
            </a:extLst>
          </p:cNvPr>
          <p:cNvGrpSpPr/>
          <p:nvPr/>
        </p:nvGrpSpPr>
        <p:grpSpPr>
          <a:xfrm>
            <a:off x="608418" y="796609"/>
            <a:ext cx="11707170" cy="3921450"/>
            <a:chOff x="608418" y="796609"/>
            <a:chExt cx="11707170" cy="392145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26B68C6-EF4D-0397-89B1-4AB7462829C9}"/>
                </a:ext>
              </a:extLst>
            </p:cNvPr>
            <p:cNvSpPr txBox="1"/>
            <p:nvPr/>
          </p:nvSpPr>
          <p:spPr>
            <a:xfrm>
              <a:off x="1334133" y="4317949"/>
              <a:ext cx="952691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Q</a:t>
              </a:r>
              <a:r>
                <a:rPr lang="en-US" altLang="ko-KR" b="1" dirty="0"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. </a:t>
              </a:r>
              <a:r>
                <a:rPr lang="ko-KR" altLang="en-US" dirty="0"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컬러풀 카드 소지자는 어디에서 밥을 먹을까</a:t>
              </a:r>
              <a:r>
                <a:rPr lang="en-US" altLang="ko-KR" dirty="0"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?</a:t>
              </a:r>
            </a:p>
          </p:txBody>
        </p:sp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73A3C104-1972-B584-CD70-623C7AEC5405}"/>
                </a:ext>
              </a:extLst>
            </p:cNvPr>
            <p:cNvGrpSpPr/>
            <p:nvPr/>
          </p:nvGrpSpPr>
          <p:grpSpPr>
            <a:xfrm>
              <a:off x="608418" y="796609"/>
              <a:ext cx="11707170" cy="3435740"/>
              <a:chOff x="773647" y="880102"/>
              <a:chExt cx="11707170" cy="3435740"/>
            </a:xfrm>
          </p:grpSpPr>
          <p:grpSp>
            <p:nvGrpSpPr>
              <p:cNvPr id="39" name="그룹 38">
                <a:extLst>
                  <a:ext uri="{FF2B5EF4-FFF2-40B4-BE49-F238E27FC236}">
                    <a16:creationId xmlns:a16="http://schemas.microsoft.com/office/drawing/2014/main" id="{33A50231-86FB-2A8C-2E92-F1FE2589738E}"/>
                  </a:ext>
                </a:extLst>
              </p:cNvPr>
              <p:cNvGrpSpPr/>
              <p:nvPr/>
            </p:nvGrpSpPr>
            <p:grpSpPr>
              <a:xfrm>
                <a:off x="773647" y="880102"/>
                <a:ext cx="5522501" cy="3435740"/>
                <a:chOff x="1022477" y="781564"/>
                <a:chExt cx="5844610" cy="3651096"/>
              </a:xfrm>
            </p:grpSpPr>
            <p:graphicFrame>
              <p:nvGraphicFramePr>
                <p:cNvPr id="18" name="차트 17">
                  <a:extLst>
                    <a:ext uri="{FF2B5EF4-FFF2-40B4-BE49-F238E27FC236}">
                      <a16:creationId xmlns:a16="http://schemas.microsoft.com/office/drawing/2014/main" id="{40B5CD26-9300-E1A8-19BC-09B17D78AEFB}"/>
                    </a:ext>
                  </a:extLst>
                </p:cNvPr>
                <p:cNvGraphicFramePr/>
                <p:nvPr>
                  <p:extLst>
                    <p:ext uri="{D42A27DB-BD31-4B8C-83A1-F6EECF244321}">
                      <p14:modId xmlns:p14="http://schemas.microsoft.com/office/powerpoint/2010/main" val="2420519659"/>
                    </p:ext>
                  </p:extLst>
                </p:nvPr>
              </p:nvGraphicFramePr>
              <p:xfrm>
                <a:off x="1022477" y="1525165"/>
                <a:ext cx="5844610" cy="2907495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3"/>
                </a:graphicData>
              </a:graphic>
            </p:graphicFrame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6CEFECE4-AA34-F2CD-DEAA-5FEABC36625D}"/>
                    </a:ext>
                  </a:extLst>
                </p:cNvPr>
                <p:cNvSpPr txBox="1"/>
                <p:nvPr/>
              </p:nvSpPr>
              <p:spPr>
                <a:xfrm>
                  <a:off x="3650760" y="2307821"/>
                  <a:ext cx="1833771" cy="5560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2800" dirty="0">
                      <a:ln w="12700">
                        <a:solidFill>
                          <a:schemeClr val="accent2">
                            <a:lumMod val="75000"/>
                          </a:schemeClr>
                        </a:solidFill>
                      </a:ln>
                      <a:solidFill>
                        <a:schemeClr val="bg1"/>
                      </a:solidFill>
                      <a:latin typeface="G마켓 산스 Bold" panose="02000000000000000000" pitchFamily="50" charset="-127"/>
                      <a:ea typeface="G마켓 산스 Bold" panose="02000000000000000000" pitchFamily="50" charset="-127"/>
                    </a:rPr>
                    <a:t>50.9</a:t>
                  </a:r>
                  <a:r>
                    <a:rPr lang="en-US" altLang="ko-KR" sz="2000" dirty="0">
                      <a:ln w="12700">
                        <a:solidFill>
                          <a:schemeClr val="accent2">
                            <a:lumMod val="75000"/>
                          </a:schemeClr>
                        </a:solidFill>
                      </a:ln>
                      <a:solidFill>
                        <a:schemeClr val="bg1"/>
                      </a:solidFill>
                      <a:latin typeface="G마켓 산스 Bold" panose="02000000000000000000" pitchFamily="50" charset="-127"/>
                      <a:ea typeface="G마켓 산스 Bold" panose="02000000000000000000" pitchFamily="50" charset="-127"/>
                    </a:rPr>
                    <a:t>%</a:t>
                  </a:r>
                  <a:endParaRPr lang="ko-KR" altLang="en-US" sz="2000" dirty="0">
                    <a:ln w="12700">
                      <a:solidFill>
                        <a:schemeClr val="accent2">
                          <a:lumMod val="75000"/>
                        </a:schemeClr>
                      </a:solidFill>
                    </a:ln>
                    <a:solidFill>
                      <a:schemeClr val="bg1"/>
                    </a:solidFill>
                    <a:latin typeface="G마켓 산스 Bold" panose="02000000000000000000" pitchFamily="50" charset="-127"/>
                    <a:ea typeface="G마켓 산스 Bold" panose="02000000000000000000" pitchFamily="50" charset="-127"/>
                  </a:endParaRPr>
                </a:p>
              </p:txBody>
            </p:sp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244A0BA9-F97C-FD9E-6EEF-DBD4E0D7665A}"/>
                    </a:ext>
                  </a:extLst>
                </p:cNvPr>
                <p:cNvSpPr txBox="1"/>
                <p:nvPr/>
              </p:nvSpPr>
              <p:spPr>
                <a:xfrm>
                  <a:off x="1919007" y="3578084"/>
                  <a:ext cx="1329514" cy="38525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2400" dirty="0">
                      <a:ln w="12700">
                        <a:solidFill>
                          <a:schemeClr val="accent2">
                            <a:lumMod val="75000"/>
                          </a:schemeClr>
                        </a:solidFill>
                      </a:ln>
                      <a:solidFill>
                        <a:schemeClr val="bg1"/>
                      </a:solidFill>
                      <a:latin typeface="G마켓 산스 Bold" panose="02000000000000000000" pitchFamily="50" charset="-127"/>
                      <a:ea typeface="G마켓 산스 Bold" panose="02000000000000000000" pitchFamily="50" charset="-127"/>
                    </a:rPr>
                    <a:t>18.9</a:t>
                  </a:r>
                  <a:r>
                    <a:rPr lang="en-US" altLang="ko-KR" dirty="0">
                      <a:ln w="12700">
                        <a:solidFill>
                          <a:schemeClr val="accent2">
                            <a:lumMod val="75000"/>
                          </a:schemeClr>
                        </a:solidFill>
                      </a:ln>
                      <a:solidFill>
                        <a:schemeClr val="bg1"/>
                      </a:solidFill>
                      <a:latin typeface="G마켓 산스 Bold" panose="02000000000000000000" pitchFamily="50" charset="-127"/>
                      <a:ea typeface="G마켓 산스 Bold" panose="02000000000000000000" pitchFamily="50" charset="-127"/>
                    </a:rPr>
                    <a:t>%</a:t>
                  </a:r>
                  <a:endParaRPr lang="ko-KR" altLang="en-US" dirty="0">
                    <a:ln w="12700">
                      <a:solidFill>
                        <a:schemeClr val="accent2">
                          <a:lumMod val="75000"/>
                        </a:schemeClr>
                      </a:solidFill>
                    </a:ln>
                    <a:solidFill>
                      <a:schemeClr val="bg1"/>
                    </a:solidFill>
                    <a:latin typeface="G마켓 산스 Bold" panose="02000000000000000000" pitchFamily="50" charset="-127"/>
                    <a:ea typeface="G마켓 산스 Bold" panose="02000000000000000000" pitchFamily="50" charset="-127"/>
                  </a:endParaRPr>
                </a:p>
              </p:txBody>
            </p:sp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87BE831E-5B4E-B2F2-B171-1259F5EF86CE}"/>
                    </a:ext>
                  </a:extLst>
                </p:cNvPr>
                <p:cNvSpPr txBox="1"/>
                <p:nvPr/>
              </p:nvSpPr>
              <p:spPr>
                <a:xfrm>
                  <a:off x="1050192" y="781564"/>
                  <a:ext cx="5510050" cy="62142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2000" dirty="0">
                      <a:latin typeface="a타이틀고딕2" panose="02020600000000000000" pitchFamily="18" charset="-127"/>
                      <a:ea typeface="a타이틀고딕2" panose="02020600000000000000" pitchFamily="18" charset="-127"/>
                    </a:rPr>
                    <a:t>3. </a:t>
                  </a:r>
                  <a:r>
                    <a:rPr lang="ko-KR" altLang="en-US" sz="1700" dirty="0">
                      <a:latin typeface="a타이틀고딕2" panose="02020600000000000000" pitchFamily="18" charset="-127"/>
                      <a:ea typeface="a타이틀고딕2" panose="02020600000000000000" pitchFamily="18" charset="-127"/>
                    </a:rPr>
                    <a:t>주로 어디에서 </a:t>
                  </a:r>
                  <a:r>
                    <a:rPr lang="ko-KR" altLang="en-US" sz="1700" dirty="0" err="1">
                      <a:latin typeface="a타이틀고딕2" panose="02020600000000000000" pitchFamily="18" charset="-127"/>
                      <a:ea typeface="a타이틀고딕2" panose="02020600000000000000" pitchFamily="18" charset="-127"/>
                    </a:rPr>
                    <a:t>컬러풀카드를</a:t>
                  </a:r>
                  <a:r>
                    <a:rPr lang="ko-KR" altLang="en-US" sz="1700" dirty="0">
                      <a:latin typeface="a타이틀고딕2" panose="02020600000000000000" pitchFamily="18" charset="-127"/>
                      <a:ea typeface="a타이틀고딕2" panose="02020600000000000000" pitchFamily="18" charset="-127"/>
                    </a:rPr>
                    <a:t> 사용하시나요</a:t>
                  </a:r>
                  <a:r>
                    <a:rPr lang="en-US" altLang="ko-KR" sz="1700" dirty="0">
                      <a:latin typeface="a타이틀고딕2" panose="02020600000000000000" pitchFamily="18" charset="-127"/>
                      <a:ea typeface="a타이틀고딕2" panose="02020600000000000000" pitchFamily="18" charset="-127"/>
                    </a:rPr>
                    <a:t>?</a:t>
                  </a:r>
                </a:p>
                <a:p>
                  <a:r>
                    <a:rPr lang="en-US" altLang="ko-KR" sz="1200" dirty="0">
                      <a:latin typeface="a타이틀고딕1" panose="02020600000000000000" pitchFamily="18" charset="-127"/>
                      <a:ea typeface="a타이틀고딕1" panose="02020600000000000000" pitchFamily="18" charset="-127"/>
                    </a:rPr>
                    <a:t>- </a:t>
                  </a:r>
                  <a:r>
                    <a:rPr lang="ko-KR" altLang="en-US" sz="1200" dirty="0">
                      <a:latin typeface="a타이틀고딕1" panose="02020600000000000000" pitchFamily="18" charset="-127"/>
                      <a:ea typeface="a타이틀고딕1" panose="02020600000000000000" pitchFamily="18" charset="-127"/>
                    </a:rPr>
                    <a:t>응답</a:t>
                  </a:r>
                  <a:r>
                    <a:rPr lang="en-US" altLang="ko-KR" sz="1200" dirty="0">
                      <a:latin typeface="a타이틀고딕1" panose="02020600000000000000" pitchFamily="18" charset="-127"/>
                      <a:ea typeface="a타이틀고딕1" panose="02020600000000000000" pitchFamily="18" charset="-127"/>
                    </a:rPr>
                    <a:t>53</a:t>
                  </a:r>
                  <a:r>
                    <a:rPr lang="ko-KR" altLang="en-US" sz="1200" dirty="0">
                      <a:latin typeface="a타이틀고딕1" panose="02020600000000000000" pitchFamily="18" charset="-127"/>
                      <a:ea typeface="a타이틀고딕1" panose="02020600000000000000" pitchFamily="18" charset="-127"/>
                    </a:rPr>
                    <a:t>개</a:t>
                  </a:r>
                </a:p>
              </p:txBody>
            </p:sp>
          </p:grpSp>
          <p:grpSp>
            <p:nvGrpSpPr>
              <p:cNvPr id="41" name="그룹 40">
                <a:extLst>
                  <a:ext uri="{FF2B5EF4-FFF2-40B4-BE49-F238E27FC236}">
                    <a16:creationId xmlns:a16="http://schemas.microsoft.com/office/drawing/2014/main" id="{D9A07385-5DFF-601B-BFD4-FAE7CFA9BAC8}"/>
                  </a:ext>
                </a:extLst>
              </p:cNvPr>
              <p:cNvGrpSpPr/>
              <p:nvPr/>
            </p:nvGrpSpPr>
            <p:grpSpPr>
              <a:xfrm>
                <a:off x="6452942" y="880102"/>
                <a:ext cx="6027875" cy="3261675"/>
                <a:chOff x="6283514" y="10124"/>
                <a:chExt cx="6381415" cy="3396138"/>
              </a:xfrm>
            </p:grpSpPr>
            <p:graphicFrame>
              <p:nvGraphicFramePr>
                <p:cNvPr id="37" name="차트 36">
                  <a:extLst>
                    <a:ext uri="{FF2B5EF4-FFF2-40B4-BE49-F238E27FC236}">
                      <a16:creationId xmlns:a16="http://schemas.microsoft.com/office/drawing/2014/main" id="{79618752-322A-FCFA-DE63-DCA8B8E793BD}"/>
                    </a:ext>
                  </a:extLst>
                </p:cNvPr>
                <p:cNvGraphicFramePr/>
                <p:nvPr>
                  <p:extLst>
                    <p:ext uri="{D42A27DB-BD31-4B8C-83A1-F6EECF244321}">
                      <p14:modId xmlns:p14="http://schemas.microsoft.com/office/powerpoint/2010/main" val="1046398540"/>
                    </p:ext>
                  </p:extLst>
                </p:nvPr>
              </p:nvGraphicFramePr>
              <p:xfrm>
                <a:off x="6345600" y="594954"/>
                <a:ext cx="5846400" cy="2811308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4"/>
                </a:graphicData>
              </a:graphic>
            </p:graphicFrame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EEB90C46-3695-73CD-E99F-F899A80C6E5E}"/>
                    </a:ext>
                  </a:extLst>
                </p:cNvPr>
                <p:cNvSpPr txBox="1"/>
                <p:nvPr/>
              </p:nvSpPr>
              <p:spPr>
                <a:xfrm>
                  <a:off x="9260631" y="1569605"/>
                  <a:ext cx="1329514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2800" dirty="0">
                      <a:ln w="12700">
                        <a:solidFill>
                          <a:schemeClr val="accent2">
                            <a:lumMod val="75000"/>
                          </a:schemeClr>
                        </a:solidFill>
                      </a:ln>
                      <a:solidFill>
                        <a:schemeClr val="bg1"/>
                      </a:solidFill>
                      <a:latin typeface="G마켓 산스 Bold" panose="02000000000000000000" pitchFamily="50" charset="-127"/>
                      <a:ea typeface="G마켓 산스 Bold" panose="02000000000000000000" pitchFamily="50" charset="-127"/>
                    </a:rPr>
                    <a:t>79.2</a:t>
                  </a:r>
                  <a:r>
                    <a:rPr lang="en-US" altLang="ko-KR" sz="2000" dirty="0">
                      <a:ln w="12700">
                        <a:solidFill>
                          <a:schemeClr val="accent2">
                            <a:lumMod val="75000"/>
                          </a:schemeClr>
                        </a:solidFill>
                      </a:ln>
                      <a:solidFill>
                        <a:schemeClr val="bg1"/>
                      </a:solidFill>
                      <a:latin typeface="G마켓 산스 Bold" panose="02000000000000000000" pitchFamily="50" charset="-127"/>
                      <a:ea typeface="G마켓 산스 Bold" panose="02000000000000000000" pitchFamily="50" charset="-127"/>
                    </a:rPr>
                    <a:t>%</a:t>
                  </a:r>
                  <a:endParaRPr lang="ko-KR" altLang="en-US" sz="2000" dirty="0">
                    <a:ln w="12700">
                      <a:solidFill>
                        <a:schemeClr val="accent2">
                          <a:lumMod val="75000"/>
                        </a:schemeClr>
                      </a:solidFill>
                    </a:ln>
                    <a:solidFill>
                      <a:schemeClr val="bg1"/>
                    </a:solidFill>
                    <a:latin typeface="G마켓 산스 Bold" panose="02000000000000000000" pitchFamily="50" charset="-127"/>
                    <a:ea typeface="G마켓 산스 Bold" panose="02000000000000000000" pitchFamily="50" charset="-127"/>
                  </a:endParaRPr>
                </a:p>
              </p:txBody>
            </p:sp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453E1679-274F-3E06-F441-5DDD32C28B65}"/>
                    </a:ext>
                  </a:extLst>
                </p:cNvPr>
                <p:cNvSpPr txBox="1"/>
                <p:nvPr/>
              </p:nvSpPr>
              <p:spPr>
                <a:xfrm>
                  <a:off x="6283514" y="10124"/>
                  <a:ext cx="6381415" cy="60888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2000" dirty="0">
                      <a:latin typeface="a타이틀고딕2" panose="02020600000000000000" pitchFamily="18" charset="-127"/>
                      <a:ea typeface="a타이틀고딕2" panose="02020600000000000000" pitchFamily="18" charset="-127"/>
                    </a:rPr>
                    <a:t>4. </a:t>
                  </a:r>
                  <a:r>
                    <a:rPr lang="ko-KR" altLang="en-US" sz="1700" dirty="0">
                      <a:latin typeface="a타이틀고딕2" panose="02020600000000000000" pitchFamily="18" charset="-127"/>
                      <a:ea typeface="a타이틀고딕2" panose="02020600000000000000" pitchFamily="18" charset="-127"/>
                    </a:rPr>
                    <a:t>편의점 외의 컬러풀카드 가맹점 </a:t>
                  </a:r>
                  <a:r>
                    <a:rPr lang="en-US" altLang="ko-KR" sz="1700" dirty="0">
                      <a:latin typeface="a타이틀고딕2" panose="02020600000000000000" pitchFamily="18" charset="-127"/>
                      <a:ea typeface="a타이틀고딕2" panose="02020600000000000000" pitchFamily="18" charset="-127"/>
                    </a:rPr>
                    <a:t>5</a:t>
                  </a:r>
                  <a:r>
                    <a:rPr lang="ko-KR" altLang="en-US" sz="1700" dirty="0">
                      <a:latin typeface="a타이틀고딕2" panose="02020600000000000000" pitchFamily="18" charset="-127"/>
                      <a:ea typeface="a타이틀고딕2" panose="02020600000000000000" pitchFamily="18" charset="-127"/>
                    </a:rPr>
                    <a:t>개 이상을 알고 계십니까</a:t>
                  </a:r>
                  <a:r>
                    <a:rPr lang="en-US" altLang="ko-KR" sz="1700" dirty="0">
                      <a:latin typeface="a타이틀고딕2" panose="02020600000000000000" pitchFamily="18" charset="-127"/>
                      <a:ea typeface="a타이틀고딕2" panose="02020600000000000000" pitchFamily="18" charset="-127"/>
                    </a:rPr>
                    <a:t>?</a:t>
                  </a:r>
                </a:p>
                <a:p>
                  <a:r>
                    <a:rPr lang="en-US" altLang="ko-KR" sz="1200" dirty="0">
                      <a:latin typeface="a타이틀고딕1" panose="02020600000000000000" pitchFamily="18" charset="-127"/>
                      <a:ea typeface="a타이틀고딕1" panose="02020600000000000000" pitchFamily="18" charset="-127"/>
                    </a:rPr>
                    <a:t>- </a:t>
                  </a:r>
                  <a:r>
                    <a:rPr lang="ko-KR" altLang="en-US" sz="1200" dirty="0">
                      <a:latin typeface="a타이틀고딕1" panose="02020600000000000000" pitchFamily="18" charset="-127"/>
                      <a:ea typeface="a타이틀고딕1" panose="02020600000000000000" pitchFamily="18" charset="-127"/>
                    </a:rPr>
                    <a:t>응답</a:t>
                  </a:r>
                  <a:r>
                    <a:rPr lang="en-US" altLang="ko-KR" sz="1200" dirty="0">
                      <a:latin typeface="a타이틀고딕1" panose="02020600000000000000" pitchFamily="18" charset="-127"/>
                      <a:ea typeface="a타이틀고딕1" panose="02020600000000000000" pitchFamily="18" charset="-127"/>
                    </a:rPr>
                    <a:t>53</a:t>
                  </a:r>
                  <a:r>
                    <a:rPr lang="ko-KR" altLang="en-US" sz="1200" dirty="0">
                      <a:latin typeface="a타이틀고딕1" panose="02020600000000000000" pitchFamily="18" charset="-127"/>
                      <a:ea typeface="a타이틀고딕1" panose="02020600000000000000" pitchFamily="18" charset="-127"/>
                    </a:rPr>
                    <a:t>개</a:t>
                  </a:r>
                </a:p>
              </p:txBody>
            </p:sp>
          </p:grpSp>
        </p:grpSp>
      </p:grpSp>
      <p:sp>
        <p:nvSpPr>
          <p:cNvPr id="2" name="Rectangle 2">
            <a:extLst>
              <a:ext uri="{FF2B5EF4-FFF2-40B4-BE49-F238E27FC236}">
                <a16:creationId xmlns:a16="http://schemas.microsoft.com/office/drawing/2014/main" id="{774EA51D-31C7-F797-371C-429E03999D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947DEEF-3961-D3A3-CAA0-DCBB2447D1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A1ED4B24-7A1E-EB61-8F56-A15882AFB7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84D6490-A324-C16F-EAB7-D895D4B86465}"/>
              </a:ext>
            </a:extLst>
          </p:cNvPr>
          <p:cNvSpPr txBox="1"/>
          <p:nvPr/>
        </p:nvSpPr>
        <p:spPr>
          <a:xfrm rot="21410638">
            <a:off x="989013" y="5088433"/>
            <a:ext cx="10213972" cy="954107"/>
          </a:xfrm>
          <a:prstGeom prst="rect">
            <a:avLst/>
          </a:prstGeom>
          <a:solidFill>
            <a:srgbClr val="FFD65A"/>
          </a:solidFill>
        </p:spPr>
        <p:txBody>
          <a:bodyPr wrap="square">
            <a:spAutoFit/>
          </a:bodyPr>
          <a:lstStyle/>
          <a:p>
            <a:pPr algn="ctr"/>
            <a:r>
              <a:rPr lang="ko-KR" altLang="en-US" sz="7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 </a:t>
            </a:r>
            <a:r>
              <a:rPr lang="ko-KR" altLang="en-US" sz="2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주로</a:t>
            </a:r>
            <a:r>
              <a:rPr lang="ko-KR" altLang="en-US" sz="2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sz="28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편의점</a:t>
            </a:r>
            <a:r>
              <a:rPr lang="ko-KR" altLang="en-US" sz="2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에서 이용함 </a:t>
            </a:r>
            <a:r>
              <a:rPr lang="en-US" altLang="ko-KR" sz="2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!</a:t>
            </a:r>
            <a:r>
              <a:rPr lang="en-US" altLang="ko-KR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!</a:t>
            </a:r>
            <a:endParaRPr lang="en-US" altLang="ko-KR" sz="700" dirty="0">
              <a:solidFill>
                <a:schemeClr val="accent5">
                  <a:lumMod val="7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sym typeface="Wingdings" panose="05000000000000000000" pitchFamily="2" charset="2"/>
            </a:endParaRPr>
          </a:p>
          <a:p>
            <a:pPr algn="ctr"/>
            <a:r>
              <a:rPr lang="ko-KR" altLang="en-US" sz="2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설문조사의 약</a:t>
            </a:r>
            <a:r>
              <a:rPr lang="ko-KR" altLang="en-US" sz="22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sz="28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80</a:t>
            </a:r>
            <a:r>
              <a:rPr lang="en-US" altLang="ko-KR" sz="2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%</a:t>
            </a:r>
            <a:r>
              <a:rPr lang="ko-KR" altLang="en-US" sz="2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가</a:t>
            </a:r>
            <a:r>
              <a:rPr lang="ko-KR" altLang="en-US" sz="22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sz="28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가맹점</a:t>
            </a:r>
            <a:r>
              <a:rPr lang="ko-KR" altLang="en-US" sz="2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을 잘 알지 못한다고 대답 </a:t>
            </a:r>
            <a:r>
              <a:rPr lang="en-US" altLang="ko-KR" sz="2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!!!</a:t>
            </a:r>
            <a:endParaRPr lang="ko-KR" altLang="en-US" sz="22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4E82B3F-9106-A64A-9A9B-FB4C040EBE33}"/>
              </a:ext>
            </a:extLst>
          </p:cNvPr>
          <p:cNvSpPr txBox="1"/>
          <p:nvPr/>
        </p:nvSpPr>
        <p:spPr>
          <a:xfrm>
            <a:off x="-773953" y="6465366"/>
            <a:ext cx="3807271" cy="5238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ctr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kern="0" spc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늘봄" panose="02020600000000000000" pitchFamily="18" charset="-127"/>
                <a:ea typeface="a늘봄" panose="02020600000000000000" pitchFamily="18" charset="-127"/>
              </a:rPr>
              <a:t>컬러풀앱 사전조사 설문결과 통계</a:t>
            </a:r>
          </a:p>
        </p:txBody>
      </p:sp>
      <p:sp>
        <p:nvSpPr>
          <p:cNvPr id="22" name="사각형: 둥근 모서리 10">
            <a:extLst>
              <a:ext uri="{FF2B5EF4-FFF2-40B4-BE49-F238E27FC236}">
                <a16:creationId xmlns:a16="http://schemas.microsoft.com/office/drawing/2014/main" id="{780460F2-B417-4174-AE61-0B35DEB0D2B9}"/>
              </a:ext>
            </a:extLst>
          </p:cNvPr>
          <p:cNvSpPr/>
          <p:nvPr/>
        </p:nvSpPr>
        <p:spPr>
          <a:xfrm>
            <a:off x="293846" y="162976"/>
            <a:ext cx="3807271" cy="473032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241300" dist="38100" dir="5400000" algn="t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2400" b="1" i="1" kern="0" dirty="0">
                <a:solidFill>
                  <a:prstClr val="white"/>
                </a:solidFill>
              </a:rPr>
              <a:t>문제점 분석 </a:t>
            </a:r>
            <a:r>
              <a:rPr lang="en-US" altLang="ko-KR" sz="2400" b="1" i="1" kern="0" dirty="0">
                <a:solidFill>
                  <a:prstClr val="white"/>
                </a:solidFill>
              </a:rPr>
              <a:t>#1</a:t>
            </a:r>
          </a:p>
        </p:txBody>
      </p:sp>
      <p:sp>
        <p:nvSpPr>
          <p:cNvPr id="23" name="이등변 삼각형 22">
            <a:extLst>
              <a:ext uri="{FF2B5EF4-FFF2-40B4-BE49-F238E27FC236}">
                <a16:creationId xmlns:a16="http://schemas.microsoft.com/office/drawing/2014/main" id="{D438A5F0-686B-4D93-A89B-521C1B66B2AD}"/>
              </a:ext>
            </a:extLst>
          </p:cNvPr>
          <p:cNvSpPr/>
          <p:nvPr/>
        </p:nvSpPr>
        <p:spPr>
          <a:xfrm rot="14711020">
            <a:off x="220228" y="185276"/>
            <a:ext cx="244435" cy="473032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241300" dist="38100" dir="5400000" algn="t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42925" latinLnBrk="0">
              <a:defRPr/>
            </a:pPr>
            <a:endParaRPr lang="en-US" altLang="ko-KR" sz="700" kern="0" dirty="0">
              <a:solidFill>
                <a:srgbClr val="44546A">
                  <a:lumMod val="75000"/>
                </a:srgb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0DA5BFB-D9E9-41E7-B35B-FE5DB6EA85DA}"/>
              </a:ext>
            </a:extLst>
          </p:cNvPr>
          <p:cNvSpPr txBox="1"/>
          <p:nvPr/>
        </p:nvSpPr>
        <p:spPr>
          <a:xfrm>
            <a:off x="10487227" y="6396511"/>
            <a:ext cx="373820" cy="3401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1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D2741"/>
                </a:solidFill>
                <a:latin typeface="+mj-lt"/>
                <a:ea typeface="타이포_쌍문동 B" panose="02020803020101020101" pitchFamily="18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D1A74B1-023F-4D0D-A8F9-50696D2A94E7}"/>
              </a:ext>
            </a:extLst>
          </p:cNvPr>
          <p:cNvSpPr txBox="1"/>
          <p:nvPr/>
        </p:nvSpPr>
        <p:spPr>
          <a:xfrm>
            <a:off x="11687757" y="6396511"/>
            <a:ext cx="373820" cy="3401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1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D2741">
                    <a:alpha val="20000"/>
                  </a:srgbClr>
                </a:solidFill>
                <a:latin typeface="+mj-lt"/>
                <a:ea typeface="타이포_쌍문동 B" panose="02020803020101020101" pitchFamily="18" charset="-127"/>
              </a:rPr>
              <a:t>05</a:t>
            </a: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7615AB99-576E-47EA-9AE0-D73B89F38644}"/>
              </a:ext>
            </a:extLst>
          </p:cNvPr>
          <p:cNvCxnSpPr>
            <a:cxnSpLocks/>
          </p:cNvCxnSpPr>
          <p:nvPr/>
        </p:nvCxnSpPr>
        <p:spPr>
          <a:xfrm>
            <a:off x="11010514" y="6575021"/>
            <a:ext cx="601515" cy="0"/>
          </a:xfrm>
          <a:prstGeom prst="line">
            <a:avLst/>
          </a:prstGeom>
          <a:ln w="25400">
            <a:solidFill>
              <a:srgbClr val="2D274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45BD1B6-043D-98F9-B181-C6463A7DEC18}"/>
              </a:ext>
            </a:extLst>
          </p:cNvPr>
          <p:cNvSpPr txBox="1"/>
          <p:nvPr/>
        </p:nvSpPr>
        <p:spPr>
          <a:xfrm>
            <a:off x="7969314" y="183735"/>
            <a:ext cx="615696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en-US" altLang="ko-KR" sz="2000" b="1" i="1" kern="0" dirty="0">
                <a:latin typeface="+mj-lt"/>
              </a:rPr>
              <a:t>1. </a:t>
            </a:r>
            <a:r>
              <a:rPr lang="ko-KR" altLang="en-US" sz="2000" b="1" i="1" kern="0" dirty="0">
                <a:latin typeface="+mj-lt"/>
              </a:rPr>
              <a:t>문제 선정</a:t>
            </a:r>
            <a:endParaRPr lang="en-US" altLang="ko-KR" sz="2000" b="1" i="1" kern="0" dirty="0">
              <a:latin typeface="+mj-lt"/>
            </a:endParaRP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0723D1D6-E6F8-440F-7774-7F7264E97BBF}"/>
              </a:ext>
            </a:extLst>
          </p:cNvPr>
          <p:cNvGrpSpPr/>
          <p:nvPr/>
        </p:nvGrpSpPr>
        <p:grpSpPr>
          <a:xfrm>
            <a:off x="522495" y="980420"/>
            <a:ext cx="9588812" cy="5297970"/>
            <a:chOff x="297310" y="894268"/>
            <a:chExt cx="9588812" cy="5297970"/>
          </a:xfrm>
        </p:grpSpPr>
        <p:pic>
          <p:nvPicPr>
            <p:cNvPr id="51" name="그림 50">
              <a:extLst>
                <a:ext uri="{FF2B5EF4-FFF2-40B4-BE49-F238E27FC236}">
                  <a16:creationId xmlns:a16="http://schemas.microsoft.com/office/drawing/2014/main" id="{D0B9CD0D-7382-4CE8-2174-99CA40FC89C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551896" y="894268"/>
              <a:ext cx="7015144" cy="2936895"/>
            </a:xfrm>
            <a:prstGeom prst="rect">
              <a:avLst/>
            </a:prstGeom>
          </p:spPr>
        </p:pic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9E4D7548-2E4F-CF23-DAEB-F3F020B03A95}"/>
                </a:ext>
              </a:extLst>
            </p:cNvPr>
            <p:cNvGrpSpPr/>
            <p:nvPr/>
          </p:nvGrpSpPr>
          <p:grpSpPr>
            <a:xfrm>
              <a:off x="297310" y="1262899"/>
              <a:ext cx="8570163" cy="4929339"/>
              <a:chOff x="127594" y="1256605"/>
              <a:chExt cx="8570163" cy="4929339"/>
            </a:xfrm>
          </p:grpSpPr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37B8A158-858C-4C65-762E-821484F0B8F3}"/>
                  </a:ext>
                </a:extLst>
              </p:cNvPr>
              <p:cNvSpPr/>
              <p:nvPr/>
            </p:nvSpPr>
            <p:spPr>
              <a:xfrm>
                <a:off x="2939508" y="4647061"/>
                <a:ext cx="5758249" cy="153888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endParaRPr lang="en-US" altLang="ko-KR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  <a:p>
                <a:pPr algn="ctr"/>
                <a:r>
                  <a:rPr lang="ko-KR" altLang="en-US" dirty="0">
                    <a:latin typeface="G마켓 산스 Medium" panose="02000000000000000000" pitchFamily="50" charset="-127"/>
                    <a:ea typeface="G마켓 산스 Medium" panose="02000000000000000000" pitchFamily="50" charset="-127"/>
                  </a:rPr>
                  <a:t>단순히 이름 순으로 가게 목록을 나열</a:t>
                </a:r>
              </a:p>
              <a:p>
                <a:pPr algn="ctr"/>
                <a:r>
                  <a:rPr lang="ko-KR" altLang="en-US" dirty="0">
                    <a:latin typeface="G마켓 산스 Medium" panose="02000000000000000000" pitchFamily="50" charset="-127"/>
                    <a:ea typeface="G마켓 산스 Medium" panose="02000000000000000000" pitchFamily="50" charset="-127"/>
                  </a:rPr>
                  <a:t>가맹점 위치를 </a:t>
                </a:r>
                <a:r>
                  <a:rPr lang="ko-KR" altLang="en-US" sz="2000" dirty="0">
                    <a:latin typeface="G마켓 산스 TTF Bold" panose="02000000000000000000" pitchFamily="2" charset="-127"/>
                    <a:ea typeface="G마켓 산스 TTF Bold" panose="02000000000000000000" pitchFamily="2" charset="-127"/>
                  </a:rPr>
                  <a:t>직관적</a:t>
                </a:r>
                <a:r>
                  <a:rPr lang="ko-KR" altLang="en-US" dirty="0">
                    <a:latin typeface="G마켓 산스 Medium" panose="02000000000000000000" pitchFamily="50" charset="-127"/>
                    <a:ea typeface="G마켓 산스 Medium" panose="02000000000000000000" pitchFamily="50" charset="-127"/>
                  </a:rPr>
                  <a:t>으로</a:t>
                </a:r>
                <a:r>
                  <a:rPr lang="ko-KR" altLang="en-US" sz="2000" dirty="0">
                    <a:latin typeface="G마켓 산스 TTF Bold" panose="02000000000000000000" pitchFamily="2" charset="-127"/>
                    <a:ea typeface="G마켓 산스 TTF Bold" panose="02000000000000000000" pitchFamily="2" charset="-127"/>
                  </a:rPr>
                  <a:t> </a:t>
                </a:r>
                <a:r>
                  <a:rPr lang="ko-KR" altLang="en-US" sz="2000" dirty="0" err="1">
                    <a:latin typeface="G마켓 산스 TTF Bold" panose="02000000000000000000" pitchFamily="2" charset="-127"/>
                    <a:ea typeface="G마켓 산스 TTF Bold" panose="02000000000000000000" pitchFamily="2" charset="-127"/>
                  </a:rPr>
                  <a:t>파악</a:t>
                </a:r>
                <a:r>
                  <a:rPr lang="ko-KR" altLang="en-US" dirty="0" err="1">
                    <a:latin typeface="G마켓 산스 Medium" panose="02000000000000000000" pitchFamily="50" charset="-127"/>
                    <a:ea typeface="G마켓 산스 Medium" panose="02000000000000000000" pitchFamily="50" charset="-127"/>
                  </a:rPr>
                  <a:t>할수</a:t>
                </a:r>
                <a:r>
                  <a:rPr lang="ko-KR" altLang="en-US" sz="2000" dirty="0">
                    <a:latin typeface="G마켓 산스 TTF Bold" panose="02000000000000000000" pitchFamily="2" charset="-127"/>
                    <a:ea typeface="G마켓 산스 TTF Bold" panose="02000000000000000000" pitchFamily="2" charset="-127"/>
                  </a:rPr>
                  <a:t> 없음</a:t>
                </a:r>
                <a:endParaRPr lang="en-US" altLang="ko-KR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  <a:p>
                <a:pPr algn="ctr"/>
                <a:endParaRPr lang="en-US" altLang="ko-KR" sz="1000" dirty="0">
                  <a:latin typeface="G마켓 산스 TTF Bold" panose="02000000000000000000" pitchFamily="2" charset="-127"/>
                  <a:ea typeface="G마켓 산스 TTF Bold" panose="02000000000000000000" pitchFamily="2" charset="-127"/>
                </a:endParaRPr>
              </a:p>
              <a:p>
                <a:pPr algn="ctr"/>
                <a:r>
                  <a:rPr lang="ko-KR" altLang="en-US" dirty="0">
                    <a:highlight>
                      <a:srgbClr val="FFE494"/>
                    </a:highlight>
                    <a:latin typeface="G마켓 산스 Medium" panose="02000000000000000000" pitchFamily="50" charset="-127"/>
                    <a:ea typeface="G마켓 산스 Medium" panose="02000000000000000000" pitchFamily="50" charset="-127"/>
                  </a:rPr>
                  <a:t>사용처가 편의점으로 좁혀지는 결과로 이어질 가능성</a:t>
                </a:r>
                <a:r>
                  <a:rPr lang="ko-KR" altLang="en-US" sz="2800" b="1" dirty="0">
                    <a:solidFill>
                      <a:srgbClr val="626262"/>
                    </a:solidFill>
                    <a:highlight>
                      <a:srgbClr val="FFE494"/>
                    </a:highlight>
                    <a:latin typeface="Arial Nova Light" panose="020B0304020202020204" pitchFamily="34" charset="0"/>
                    <a:ea typeface="a타이틀고딕5" panose="02020600000000000000" pitchFamily="18" charset="-127"/>
                  </a:rPr>
                  <a:t>↑</a:t>
                </a:r>
                <a:endParaRPr lang="en-US" altLang="ko-KR" sz="2500" b="1" dirty="0">
                  <a:solidFill>
                    <a:srgbClr val="626262"/>
                  </a:solidFill>
                  <a:highlight>
                    <a:srgbClr val="FFE494"/>
                  </a:highlight>
                  <a:latin typeface="Arial Nova Light" panose="020B0304020202020204" pitchFamily="34" charset="0"/>
                  <a:ea typeface="a타이틀고딕5" panose="02020600000000000000" pitchFamily="18" charset="-127"/>
                </a:endParaRP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1BDED6F5-B650-469D-8E0A-5D390BEDA0E7}"/>
                  </a:ext>
                </a:extLst>
              </p:cNvPr>
              <p:cNvSpPr txBox="1"/>
              <p:nvPr/>
            </p:nvSpPr>
            <p:spPr>
              <a:xfrm>
                <a:off x="127594" y="1256605"/>
                <a:ext cx="2169184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i="1" dirty="0">
                    <a:latin typeface="G마켓 산스 Bold" panose="02000000000000000000" pitchFamily="50" charset="-127"/>
                    <a:ea typeface="G마켓 산스 Bold" panose="02000000000000000000" pitchFamily="50" charset="-127"/>
                  </a:rPr>
                  <a:t>기존의</a:t>
                </a:r>
                <a:r>
                  <a:rPr lang="ko-KR" altLang="en-US" b="1" i="1" dirty="0">
                    <a:latin typeface="G마켓 산스 Medium" panose="02000000000000000000" pitchFamily="50" charset="-127"/>
                    <a:ea typeface="G마켓 산스 Medium" panose="02000000000000000000" pitchFamily="50" charset="-127"/>
                  </a:rPr>
                  <a:t> </a:t>
                </a:r>
                <a:r>
                  <a:rPr lang="ko-KR" altLang="en-US" sz="1600" i="1" dirty="0">
                    <a:latin typeface="G마켓 산스 Medium" panose="02000000000000000000" pitchFamily="50" charset="-127"/>
                    <a:ea typeface="G마켓 산스 Medium" panose="02000000000000000000" pitchFamily="50" charset="-127"/>
                  </a:rPr>
                  <a:t>웹사이트 </a:t>
                </a:r>
                <a:endParaRPr lang="en-US" altLang="ko-KR" sz="1600" i="1" dirty="0">
                  <a:latin typeface="G마켓 산스 Medium" panose="02000000000000000000" pitchFamily="50" charset="-127"/>
                  <a:ea typeface="G마켓 산스 Medium" panose="02000000000000000000" pitchFamily="50" charset="-127"/>
                </a:endParaRPr>
              </a:p>
              <a:p>
                <a:r>
                  <a:rPr lang="ko-KR" altLang="en-US" sz="1600" i="1" dirty="0">
                    <a:latin typeface="G마켓 산스 Medium" panose="02000000000000000000" pitchFamily="50" charset="-127"/>
                    <a:ea typeface="G마켓 산스 Medium" panose="02000000000000000000" pitchFamily="50" charset="-127"/>
                  </a:rPr>
                  <a:t>가맹점 찾기 서비스 </a:t>
                </a:r>
                <a:r>
                  <a:rPr lang="en-US" altLang="ko-KR" sz="1600" i="1" dirty="0">
                    <a:latin typeface="G마켓 산스 Medium" panose="02000000000000000000" pitchFamily="50" charset="-127"/>
                    <a:ea typeface="G마켓 산스 Medium" panose="02000000000000000000" pitchFamily="50" charset="-127"/>
                  </a:rPr>
                  <a:t>&gt;&gt;</a:t>
                </a:r>
                <a:endParaRPr lang="ko-KR" altLang="en-US" sz="1600" i="1" dirty="0">
                  <a:latin typeface="G마켓 산스 Medium" panose="02000000000000000000" pitchFamily="50" charset="-127"/>
                  <a:ea typeface="G마켓 산스 Medium" panose="02000000000000000000" pitchFamily="50" charset="-127"/>
                </a:endParaRPr>
              </a:p>
            </p:txBody>
          </p:sp>
        </p:grp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A6451F27-7313-413B-A9D8-D96BA86DA74A}"/>
                </a:ext>
              </a:extLst>
            </p:cNvPr>
            <p:cNvSpPr txBox="1"/>
            <p:nvPr/>
          </p:nvSpPr>
          <p:spPr>
            <a:xfrm>
              <a:off x="2090574" y="4130135"/>
              <a:ext cx="7795548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9D01"/>
                  </a:solidFill>
                  <a:effectLst/>
                  <a:uLnTx/>
                  <a:uFillTx/>
                  <a:latin typeface="G마켓 산스 TTF Bold" panose="02000000000000000000" pitchFamily="2" charset="-127"/>
                  <a:ea typeface="G마켓 산스 TTF Bold" panose="02000000000000000000" pitchFamily="2" charset="-127"/>
                  <a:cs typeface="+mn-cs"/>
                </a:rPr>
                <a:t>첫 번째</a:t>
              </a: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9D01"/>
                  </a:solidFill>
                  <a:effectLst/>
                  <a:uLnTx/>
                  <a:uFillTx/>
                  <a:latin typeface="G마켓 산스 TTF Bold" panose="02000000000000000000" pitchFamily="2" charset="-127"/>
                  <a:ea typeface="G마켓 산스 TTF Bold" panose="02000000000000000000" pitchFamily="2" charset="-127"/>
                  <a:cs typeface="+mn-cs"/>
                </a:rPr>
                <a:t>, </a:t>
              </a:r>
              <a:r>
                <a:rPr kumimoji="0" lang="ko-KR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FF9D01"/>
                  </a:solidFill>
                  <a:effectLst/>
                  <a:uLnTx/>
                  <a:uFillTx/>
                  <a:latin typeface="G마켓 산스 TTF Bold" panose="02000000000000000000" pitchFamily="2" charset="-127"/>
                  <a:ea typeface="G마켓 산스 TTF Bold" panose="02000000000000000000" pitchFamily="2" charset="-127"/>
                  <a:cs typeface="+mn-cs"/>
                </a:rPr>
                <a:t>컬러풀카드 가맹점 확인이 어렵다 </a:t>
              </a:r>
              <a:r>
                <a:rPr kumimoji="0" lang="en-US" altLang="ko-KR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FF9D01"/>
                  </a:solidFill>
                  <a:effectLst/>
                  <a:uLnTx/>
                  <a:uFillTx/>
                  <a:latin typeface="G마켓 산스 TTF Bold" panose="02000000000000000000" pitchFamily="2" charset="-127"/>
                  <a:ea typeface="G마켓 산스 TTF Bold" panose="02000000000000000000" pitchFamily="2" charset="-127"/>
                  <a:cs typeface="+mn-cs"/>
                </a:rPr>
                <a:t>!</a:t>
              </a:r>
              <a:endPara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FF9D01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412123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670"/>
    </mc:Choice>
    <mc:Fallback xmlns="">
      <p:transition spd="slow" advTm="216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  <p:bldP spid="1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4566631F-9227-92A6-6B7E-D67A1BB4C03C}"/>
              </a:ext>
            </a:extLst>
          </p:cNvPr>
          <p:cNvGrpSpPr/>
          <p:nvPr/>
        </p:nvGrpSpPr>
        <p:grpSpPr>
          <a:xfrm>
            <a:off x="1601576" y="904907"/>
            <a:ext cx="9408938" cy="3187451"/>
            <a:chOff x="2121694" y="886235"/>
            <a:chExt cx="9189577" cy="3187451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5A7AFA88-A210-CC2C-F1FD-E611264480F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5023"/>
            <a:stretch/>
          </p:blipFill>
          <p:spPr>
            <a:xfrm>
              <a:off x="4294871" y="886235"/>
              <a:ext cx="7016400" cy="3187451"/>
            </a:xfrm>
            <a:prstGeom prst="rect">
              <a:avLst/>
            </a:prstGeom>
            <a:ln>
              <a:solidFill>
                <a:schemeClr val="bg2">
                  <a:lumMod val="90000"/>
                </a:schemeClr>
              </a:solidFill>
            </a:ln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313BBD1-7F0A-C0C7-5552-3161ADBC889F}"/>
                </a:ext>
              </a:extLst>
            </p:cNvPr>
            <p:cNvSpPr txBox="1"/>
            <p:nvPr/>
          </p:nvSpPr>
          <p:spPr>
            <a:xfrm>
              <a:off x="2121694" y="941321"/>
              <a:ext cx="1972015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i="1" dirty="0"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기존의</a:t>
              </a:r>
              <a:r>
                <a:rPr lang="ko-KR" altLang="en-US" b="1" i="1" dirty="0"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 </a:t>
              </a:r>
              <a:r>
                <a:rPr lang="ko-KR" altLang="en-US" sz="1600" i="1" dirty="0"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웹사이트 </a:t>
              </a:r>
              <a:endParaRPr lang="en-US" altLang="ko-KR" sz="1600" i="1" dirty="0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  <a:p>
              <a:r>
                <a:rPr lang="ko-KR" altLang="en-US" sz="1600" i="1" dirty="0"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잔액 조회 서비스 </a:t>
              </a:r>
              <a:r>
                <a:rPr lang="en-US" altLang="ko-KR" sz="1600" i="1" dirty="0"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&gt;&gt;</a:t>
              </a:r>
              <a:endParaRPr lang="ko-KR" altLang="en-US" sz="1600" i="1" dirty="0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2998573" y="169408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280D7DD-3417-50BB-C296-2CA0216415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51497" y="4298891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7B7F205-DBC2-610D-5939-CC41ECAA80AA}"/>
              </a:ext>
            </a:extLst>
          </p:cNvPr>
          <p:cNvSpPr txBox="1"/>
          <p:nvPr/>
        </p:nvSpPr>
        <p:spPr>
          <a:xfrm>
            <a:off x="3271006" y="5231405"/>
            <a:ext cx="564998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매번 웹 사이트 접속 후</a:t>
            </a:r>
          </a:p>
          <a:p>
            <a:pPr algn="ctr"/>
            <a:r>
              <a:rPr lang="ko-KR" altLang="en-US" sz="2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카드번호 </a:t>
            </a:r>
            <a:r>
              <a:rPr lang="en-US" altLang="ko-KR" sz="24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16</a:t>
            </a:r>
            <a:r>
              <a:rPr lang="ko-KR" altLang="en-US" sz="24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자리</a:t>
            </a:r>
            <a:r>
              <a:rPr lang="ko-KR" altLang="en-US" sz="2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를 </a:t>
            </a:r>
            <a:r>
              <a:rPr lang="ko-KR" altLang="en-US" sz="24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일일이 입력</a:t>
            </a:r>
            <a:r>
              <a:rPr lang="ko-KR" altLang="en-US" sz="2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필요</a:t>
            </a:r>
            <a:endParaRPr lang="en-US" altLang="ko-KR" sz="20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3EA18CC1-9685-A1AD-CC22-49759E7FEF77}"/>
              </a:ext>
            </a:extLst>
          </p:cNvPr>
          <p:cNvGrpSpPr/>
          <p:nvPr/>
        </p:nvGrpSpPr>
        <p:grpSpPr>
          <a:xfrm>
            <a:off x="518096" y="2755945"/>
            <a:ext cx="6478128" cy="1336413"/>
            <a:chOff x="938943" y="3408162"/>
            <a:chExt cx="5797076" cy="1210164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86FF048F-60EA-7DA4-6CD4-7CA6FF52A115}"/>
                </a:ext>
              </a:extLst>
            </p:cNvPr>
            <p:cNvGrpSpPr/>
            <p:nvPr/>
          </p:nvGrpSpPr>
          <p:grpSpPr>
            <a:xfrm>
              <a:off x="938943" y="3408162"/>
              <a:ext cx="5797076" cy="1210164"/>
              <a:chOff x="-60881" y="2939539"/>
              <a:chExt cx="5797076" cy="1210164"/>
            </a:xfrm>
          </p:grpSpPr>
          <p:sp>
            <p:nvSpPr>
              <p:cNvPr id="12" name="말풍선: 모서리가 둥근 사각형 11">
                <a:extLst>
                  <a:ext uri="{FF2B5EF4-FFF2-40B4-BE49-F238E27FC236}">
                    <a16:creationId xmlns:a16="http://schemas.microsoft.com/office/drawing/2014/main" id="{09A88D6B-0AD6-D62D-48FE-DE80399FFF7E}"/>
                  </a:ext>
                </a:extLst>
              </p:cNvPr>
              <p:cNvSpPr/>
              <p:nvPr/>
            </p:nvSpPr>
            <p:spPr>
              <a:xfrm>
                <a:off x="1669806" y="2939539"/>
                <a:ext cx="4066389" cy="1210164"/>
              </a:xfrm>
              <a:custGeom>
                <a:avLst/>
                <a:gdLst>
                  <a:gd name="connsiteX0" fmla="*/ 0 w 4066389"/>
                  <a:gd name="connsiteY0" fmla="*/ 201698 h 1210164"/>
                  <a:gd name="connsiteX1" fmla="*/ 201698 w 4066389"/>
                  <a:gd name="connsiteY1" fmla="*/ 0 h 1210164"/>
                  <a:gd name="connsiteX2" fmla="*/ 677732 w 4066389"/>
                  <a:gd name="connsiteY2" fmla="*/ 0 h 1210164"/>
                  <a:gd name="connsiteX3" fmla="*/ 677732 w 4066389"/>
                  <a:gd name="connsiteY3" fmla="*/ 0 h 1210164"/>
                  <a:gd name="connsiteX4" fmla="*/ 1165699 w 4066389"/>
                  <a:gd name="connsiteY4" fmla="*/ 0 h 1210164"/>
                  <a:gd name="connsiteX5" fmla="*/ 1694329 w 4066389"/>
                  <a:gd name="connsiteY5" fmla="*/ 0 h 1210164"/>
                  <a:gd name="connsiteX6" fmla="*/ 2171809 w 4066389"/>
                  <a:gd name="connsiteY6" fmla="*/ 0 h 1210164"/>
                  <a:gd name="connsiteX7" fmla="*/ 2714399 w 4066389"/>
                  <a:gd name="connsiteY7" fmla="*/ 0 h 1210164"/>
                  <a:gd name="connsiteX8" fmla="*/ 3278693 w 4066389"/>
                  <a:gd name="connsiteY8" fmla="*/ 0 h 1210164"/>
                  <a:gd name="connsiteX9" fmla="*/ 3864691 w 4066389"/>
                  <a:gd name="connsiteY9" fmla="*/ 0 h 1210164"/>
                  <a:gd name="connsiteX10" fmla="*/ 4066389 w 4066389"/>
                  <a:gd name="connsiteY10" fmla="*/ 201698 h 1210164"/>
                  <a:gd name="connsiteX11" fmla="*/ 4066389 w 4066389"/>
                  <a:gd name="connsiteY11" fmla="*/ 201694 h 1210164"/>
                  <a:gd name="connsiteX12" fmla="*/ 4066389 w 4066389"/>
                  <a:gd name="connsiteY12" fmla="*/ 201694 h 1210164"/>
                  <a:gd name="connsiteX13" fmla="*/ 4066389 w 4066389"/>
                  <a:gd name="connsiteY13" fmla="*/ 504235 h 1210164"/>
                  <a:gd name="connsiteX14" fmla="*/ 4066389 w 4066389"/>
                  <a:gd name="connsiteY14" fmla="*/ 1008466 h 1210164"/>
                  <a:gd name="connsiteX15" fmla="*/ 3864691 w 4066389"/>
                  <a:gd name="connsiteY15" fmla="*/ 1210164 h 1210164"/>
                  <a:gd name="connsiteX16" fmla="*/ 3387211 w 4066389"/>
                  <a:gd name="connsiteY16" fmla="*/ 1210164 h 1210164"/>
                  <a:gd name="connsiteX17" fmla="*/ 2909732 w 4066389"/>
                  <a:gd name="connsiteY17" fmla="*/ 1210164 h 1210164"/>
                  <a:gd name="connsiteX18" fmla="*/ 2388845 w 4066389"/>
                  <a:gd name="connsiteY18" fmla="*/ 1210164 h 1210164"/>
                  <a:gd name="connsiteX19" fmla="*/ 1694329 w 4066389"/>
                  <a:gd name="connsiteY19" fmla="*/ 1210164 h 1210164"/>
                  <a:gd name="connsiteX20" fmla="*/ 1165699 w 4066389"/>
                  <a:gd name="connsiteY20" fmla="*/ 1210164 h 1210164"/>
                  <a:gd name="connsiteX21" fmla="*/ 677732 w 4066389"/>
                  <a:gd name="connsiteY21" fmla="*/ 1210164 h 1210164"/>
                  <a:gd name="connsiteX22" fmla="*/ 677732 w 4066389"/>
                  <a:gd name="connsiteY22" fmla="*/ 1210164 h 1210164"/>
                  <a:gd name="connsiteX23" fmla="*/ 201698 w 4066389"/>
                  <a:gd name="connsiteY23" fmla="*/ 1210164 h 1210164"/>
                  <a:gd name="connsiteX24" fmla="*/ 0 w 4066389"/>
                  <a:gd name="connsiteY24" fmla="*/ 1008466 h 1210164"/>
                  <a:gd name="connsiteX25" fmla="*/ 0 w 4066389"/>
                  <a:gd name="connsiteY25" fmla="*/ 504235 h 1210164"/>
                  <a:gd name="connsiteX26" fmla="*/ -196773 w 4066389"/>
                  <a:gd name="connsiteY26" fmla="*/ 208765 h 1210164"/>
                  <a:gd name="connsiteX27" fmla="*/ 0 w 4066389"/>
                  <a:gd name="connsiteY27" fmla="*/ 201694 h 1210164"/>
                  <a:gd name="connsiteX28" fmla="*/ 0 w 4066389"/>
                  <a:gd name="connsiteY28" fmla="*/ 201698 h 12101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4066389" h="1210164" fill="none" extrusionOk="0">
                    <a:moveTo>
                      <a:pt x="0" y="201698"/>
                    </a:moveTo>
                    <a:cubicBezTo>
                      <a:pt x="6115" y="79278"/>
                      <a:pt x="89782" y="-2677"/>
                      <a:pt x="201698" y="0"/>
                    </a:cubicBezTo>
                    <a:cubicBezTo>
                      <a:pt x="418915" y="12957"/>
                      <a:pt x="547908" y="-18447"/>
                      <a:pt x="677732" y="0"/>
                    </a:cubicBezTo>
                    <a:lnTo>
                      <a:pt x="677732" y="0"/>
                    </a:lnTo>
                    <a:cubicBezTo>
                      <a:pt x="822675" y="-15102"/>
                      <a:pt x="963321" y="-1280"/>
                      <a:pt x="1165699" y="0"/>
                    </a:cubicBezTo>
                    <a:cubicBezTo>
                      <a:pt x="1368077" y="1280"/>
                      <a:pt x="1480363" y="-21600"/>
                      <a:pt x="1694329" y="0"/>
                    </a:cubicBezTo>
                    <a:cubicBezTo>
                      <a:pt x="1827369" y="5724"/>
                      <a:pt x="2029467" y="12791"/>
                      <a:pt x="2171809" y="0"/>
                    </a:cubicBezTo>
                    <a:cubicBezTo>
                      <a:pt x="2314151" y="-12791"/>
                      <a:pt x="2455964" y="-7050"/>
                      <a:pt x="2714399" y="0"/>
                    </a:cubicBezTo>
                    <a:cubicBezTo>
                      <a:pt x="2972834" y="7050"/>
                      <a:pt x="3049447" y="-10780"/>
                      <a:pt x="3278693" y="0"/>
                    </a:cubicBezTo>
                    <a:cubicBezTo>
                      <a:pt x="3507939" y="10780"/>
                      <a:pt x="3602240" y="-27816"/>
                      <a:pt x="3864691" y="0"/>
                    </a:cubicBezTo>
                    <a:cubicBezTo>
                      <a:pt x="3982331" y="25865"/>
                      <a:pt x="4066838" y="96942"/>
                      <a:pt x="4066389" y="201698"/>
                    </a:cubicBezTo>
                    <a:lnTo>
                      <a:pt x="4066389" y="201694"/>
                    </a:lnTo>
                    <a:lnTo>
                      <a:pt x="4066389" y="201694"/>
                    </a:lnTo>
                    <a:cubicBezTo>
                      <a:pt x="4074682" y="284719"/>
                      <a:pt x="4051359" y="424566"/>
                      <a:pt x="4066389" y="504235"/>
                    </a:cubicBezTo>
                    <a:cubicBezTo>
                      <a:pt x="4075783" y="701911"/>
                      <a:pt x="4078605" y="898194"/>
                      <a:pt x="4066389" y="1008466"/>
                    </a:cubicBezTo>
                    <a:cubicBezTo>
                      <a:pt x="4072813" y="1114985"/>
                      <a:pt x="3987759" y="1189599"/>
                      <a:pt x="3864691" y="1210164"/>
                    </a:cubicBezTo>
                    <a:cubicBezTo>
                      <a:pt x="3710890" y="1203578"/>
                      <a:pt x="3500650" y="1190071"/>
                      <a:pt x="3387211" y="1210164"/>
                    </a:cubicBezTo>
                    <a:cubicBezTo>
                      <a:pt x="3273772" y="1230257"/>
                      <a:pt x="3083498" y="1187127"/>
                      <a:pt x="2909732" y="1210164"/>
                    </a:cubicBezTo>
                    <a:cubicBezTo>
                      <a:pt x="2735966" y="1233201"/>
                      <a:pt x="2598551" y="1206784"/>
                      <a:pt x="2388845" y="1210164"/>
                    </a:cubicBezTo>
                    <a:cubicBezTo>
                      <a:pt x="2179139" y="1213544"/>
                      <a:pt x="1848847" y="1234975"/>
                      <a:pt x="1694329" y="1210164"/>
                    </a:cubicBezTo>
                    <a:cubicBezTo>
                      <a:pt x="1508685" y="1185078"/>
                      <a:pt x="1321957" y="1188323"/>
                      <a:pt x="1165699" y="1210164"/>
                    </a:cubicBezTo>
                    <a:cubicBezTo>
                      <a:pt x="1009441" y="1232006"/>
                      <a:pt x="841404" y="1220725"/>
                      <a:pt x="677732" y="1210164"/>
                    </a:cubicBezTo>
                    <a:lnTo>
                      <a:pt x="677732" y="1210164"/>
                    </a:lnTo>
                    <a:cubicBezTo>
                      <a:pt x="474132" y="1197702"/>
                      <a:pt x="410648" y="1228703"/>
                      <a:pt x="201698" y="1210164"/>
                    </a:cubicBezTo>
                    <a:cubicBezTo>
                      <a:pt x="88981" y="1228036"/>
                      <a:pt x="10512" y="1116867"/>
                      <a:pt x="0" y="1008466"/>
                    </a:cubicBezTo>
                    <a:cubicBezTo>
                      <a:pt x="1743" y="775450"/>
                      <a:pt x="-11419" y="621782"/>
                      <a:pt x="0" y="504235"/>
                    </a:cubicBezTo>
                    <a:cubicBezTo>
                      <a:pt x="-54953" y="397016"/>
                      <a:pt x="-156183" y="270383"/>
                      <a:pt x="-196773" y="208765"/>
                    </a:cubicBezTo>
                    <a:cubicBezTo>
                      <a:pt x="-133974" y="211532"/>
                      <a:pt x="-65045" y="195743"/>
                      <a:pt x="0" y="201694"/>
                    </a:cubicBezTo>
                    <a:lnTo>
                      <a:pt x="0" y="201698"/>
                    </a:lnTo>
                    <a:close/>
                  </a:path>
                  <a:path w="4066389" h="1210164" stroke="0" extrusionOk="0">
                    <a:moveTo>
                      <a:pt x="0" y="201698"/>
                    </a:moveTo>
                    <a:cubicBezTo>
                      <a:pt x="-16898" y="84120"/>
                      <a:pt x="71435" y="-11510"/>
                      <a:pt x="201698" y="0"/>
                    </a:cubicBezTo>
                    <a:cubicBezTo>
                      <a:pt x="319045" y="-1559"/>
                      <a:pt x="514549" y="13720"/>
                      <a:pt x="677732" y="0"/>
                    </a:cubicBezTo>
                    <a:lnTo>
                      <a:pt x="677732" y="0"/>
                    </a:lnTo>
                    <a:cubicBezTo>
                      <a:pt x="873083" y="21963"/>
                      <a:pt x="945052" y="-727"/>
                      <a:pt x="1206362" y="0"/>
                    </a:cubicBezTo>
                    <a:cubicBezTo>
                      <a:pt x="1467672" y="727"/>
                      <a:pt x="1549980" y="-23782"/>
                      <a:pt x="1694329" y="0"/>
                    </a:cubicBezTo>
                    <a:cubicBezTo>
                      <a:pt x="1950901" y="25233"/>
                      <a:pt x="2038803" y="-20452"/>
                      <a:pt x="2258623" y="0"/>
                    </a:cubicBezTo>
                    <a:cubicBezTo>
                      <a:pt x="2478443" y="20452"/>
                      <a:pt x="2607257" y="-20584"/>
                      <a:pt x="2779510" y="0"/>
                    </a:cubicBezTo>
                    <a:cubicBezTo>
                      <a:pt x="2951763" y="20584"/>
                      <a:pt x="3171984" y="23383"/>
                      <a:pt x="3322101" y="0"/>
                    </a:cubicBezTo>
                    <a:cubicBezTo>
                      <a:pt x="3472218" y="-23383"/>
                      <a:pt x="3652806" y="4444"/>
                      <a:pt x="3864691" y="0"/>
                    </a:cubicBezTo>
                    <a:cubicBezTo>
                      <a:pt x="3976295" y="-20863"/>
                      <a:pt x="4051887" y="94927"/>
                      <a:pt x="4066389" y="201698"/>
                    </a:cubicBezTo>
                    <a:lnTo>
                      <a:pt x="4066389" y="201694"/>
                    </a:lnTo>
                    <a:lnTo>
                      <a:pt x="4066389" y="201694"/>
                    </a:lnTo>
                    <a:cubicBezTo>
                      <a:pt x="4068726" y="346932"/>
                      <a:pt x="4061656" y="400017"/>
                      <a:pt x="4066389" y="504235"/>
                    </a:cubicBezTo>
                    <a:cubicBezTo>
                      <a:pt x="4067191" y="673234"/>
                      <a:pt x="4086708" y="822594"/>
                      <a:pt x="4066389" y="1008466"/>
                    </a:cubicBezTo>
                    <a:cubicBezTo>
                      <a:pt x="4076011" y="1116475"/>
                      <a:pt x="3981755" y="1211189"/>
                      <a:pt x="3864691" y="1210164"/>
                    </a:cubicBezTo>
                    <a:cubicBezTo>
                      <a:pt x="3676012" y="1208250"/>
                      <a:pt x="3475437" y="1200033"/>
                      <a:pt x="3322101" y="1210164"/>
                    </a:cubicBezTo>
                    <a:cubicBezTo>
                      <a:pt x="3168765" y="1220296"/>
                      <a:pt x="3038092" y="1229455"/>
                      <a:pt x="2844621" y="1210164"/>
                    </a:cubicBezTo>
                    <a:cubicBezTo>
                      <a:pt x="2651150" y="1190873"/>
                      <a:pt x="2586545" y="1218588"/>
                      <a:pt x="2367141" y="1210164"/>
                    </a:cubicBezTo>
                    <a:cubicBezTo>
                      <a:pt x="2147737" y="1201740"/>
                      <a:pt x="1842719" y="1211241"/>
                      <a:pt x="1694329" y="1210164"/>
                    </a:cubicBezTo>
                    <a:cubicBezTo>
                      <a:pt x="1580772" y="1216118"/>
                      <a:pt x="1406082" y="1229892"/>
                      <a:pt x="1165699" y="1210164"/>
                    </a:cubicBezTo>
                    <a:cubicBezTo>
                      <a:pt x="925316" y="1190437"/>
                      <a:pt x="917173" y="1217112"/>
                      <a:pt x="677732" y="1210164"/>
                    </a:cubicBezTo>
                    <a:lnTo>
                      <a:pt x="677732" y="1210164"/>
                    </a:lnTo>
                    <a:cubicBezTo>
                      <a:pt x="549482" y="1210521"/>
                      <a:pt x="418257" y="1216170"/>
                      <a:pt x="201698" y="1210164"/>
                    </a:cubicBezTo>
                    <a:cubicBezTo>
                      <a:pt x="74232" y="1228544"/>
                      <a:pt x="-6925" y="1110146"/>
                      <a:pt x="0" y="1008466"/>
                    </a:cubicBezTo>
                    <a:cubicBezTo>
                      <a:pt x="-2689" y="878703"/>
                      <a:pt x="22710" y="666103"/>
                      <a:pt x="0" y="504235"/>
                    </a:cubicBezTo>
                    <a:cubicBezTo>
                      <a:pt x="-50509" y="440606"/>
                      <a:pt x="-107844" y="320820"/>
                      <a:pt x="-196773" y="208765"/>
                    </a:cubicBezTo>
                    <a:cubicBezTo>
                      <a:pt x="-109376" y="196351"/>
                      <a:pt x="-91922" y="200826"/>
                      <a:pt x="0" y="201694"/>
                    </a:cubicBezTo>
                    <a:lnTo>
                      <a:pt x="0" y="201698"/>
                    </a:lnTo>
                    <a:close/>
                  </a:path>
                </a:pathLst>
              </a:custGeom>
              <a:solidFill>
                <a:schemeClr val="accent4">
                  <a:lumMod val="40000"/>
                  <a:lumOff val="60000"/>
                </a:schemeClr>
              </a:solidFill>
              <a:ln w="28575">
                <a:solidFill>
                  <a:schemeClr val="bg2">
                    <a:lumMod val="75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2261324231">
                      <a:prstGeom prst="wedgeRoundRectCallout">
                        <a:avLst>
                          <a:gd name="adj1" fmla="val -54839"/>
                          <a:gd name="adj2" fmla="val -32749"/>
                          <a:gd name="adj3" fmla="val 16667"/>
                        </a:avLst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5" name="그림 4">
                <a:extLst>
                  <a:ext uri="{FF2B5EF4-FFF2-40B4-BE49-F238E27FC236}">
                    <a16:creationId xmlns:a16="http://schemas.microsoft.com/office/drawing/2014/main" id="{4228D60A-D854-FD30-D6B9-96FD1F9208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colorTemperature colorTemp="7300"/>
                        </a14:imgEffect>
                        <a14:imgEffect>
                          <a14:saturation sat="4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60881" y="3128943"/>
                <a:ext cx="875733" cy="875733"/>
              </a:xfrm>
              <a:prstGeom prst="rect">
                <a:avLst/>
              </a:prstGeom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73529A6-947B-9DEC-BA52-0D62BA08F1F3}"/>
                  </a:ext>
                </a:extLst>
              </p:cNvPr>
              <p:cNvSpPr txBox="1"/>
              <p:nvPr/>
            </p:nvSpPr>
            <p:spPr>
              <a:xfrm>
                <a:off x="1955053" y="3120886"/>
                <a:ext cx="3495895" cy="8918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ko-KR" altLang="en-US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타이틀고딕3" panose="02020600000000000000" pitchFamily="18" charset="-127"/>
                    <a:ea typeface="a타이틀고딕3" panose="02020600000000000000" pitchFamily="18" charset="-127"/>
                  </a:rPr>
                  <a:t>“</a:t>
                </a:r>
                <a:r>
                  <a:rPr lang="ko-KR" alt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타이틀고딕2" panose="02020600000000000000" pitchFamily="18" charset="-127"/>
                    <a:ea typeface="a타이틀고딕2" panose="02020600000000000000" pitchFamily="18" charset="-127"/>
                  </a:rPr>
                  <a:t> 급식카드의 </a:t>
                </a:r>
                <a:r>
                  <a:rPr lang="ko-KR" alt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타이틀고딕3" panose="02020600000000000000" pitchFamily="18" charset="-127"/>
                    <a:ea typeface="a타이틀고딕3" panose="02020600000000000000" pitchFamily="18" charset="-127"/>
                  </a:rPr>
                  <a:t>잔액을 몰라 </a:t>
                </a:r>
                <a:endParaRPr lang="en-US" altLang="ko-KR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타이틀고딕3" panose="02020600000000000000" pitchFamily="18" charset="-127"/>
                  <a:ea typeface="a타이틀고딕3" panose="02020600000000000000" pitchFamily="18" charset="-127"/>
                </a:endParaRPr>
              </a:p>
              <a:p>
                <a:r>
                  <a:rPr lang="ko-KR" alt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타이틀고딕2" panose="02020600000000000000" pitchFamily="18" charset="-127"/>
                    <a:ea typeface="a타이틀고딕2" panose="02020600000000000000" pitchFamily="18" charset="-127"/>
                  </a:rPr>
                  <a:t>  </a:t>
                </a:r>
                <a:r>
                  <a:rPr lang="ko-KR" alt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타이틀고딕3" panose="02020600000000000000" pitchFamily="18" charset="-127"/>
                    <a:ea typeface="a타이틀고딕3" panose="02020600000000000000" pitchFamily="18" charset="-127"/>
                  </a:rPr>
                  <a:t>저에게</a:t>
                </a:r>
                <a:r>
                  <a:rPr lang="ko-KR" alt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타이틀고딕2" panose="02020600000000000000" pitchFamily="18" charset="-127"/>
                    <a:ea typeface="a타이틀고딕2" panose="02020600000000000000" pitchFamily="18" charset="-127"/>
                  </a:rPr>
                  <a:t> 급식카드 잔액이 얼마 남았는지 </a:t>
                </a:r>
                <a:endParaRPr lang="en-US" altLang="ko-KR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</a:endParaRPr>
              </a:p>
              <a:p>
                <a:r>
                  <a:rPr lang="en-US" altLang="ko-KR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타이틀고딕2" panose="02020600000000000000" pitchFamily="18" charset="-127"/>
                    <a:ea typeface="a타이틀고딕2" panose="02020600000000000000" pitchFamily="18" charset="-127"/>
                  </a:rPr>
                  <a:t>  </a:t>
                </a:r>
                <a:r>
                  <a:rPr lang="ko-KR" alt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타이틀고딕3" panose="02020600000000000000" pitchFamily="18" charset="-127"/>
                    <a:ea typeface="a타이틀고딕3" panose="02020600000000000000" pitchFamily="18" charset="-127"/>
                  </a:rPr>
                  <a:t>물어보는</a:t>
                </a:r>
                <a:r>
                  <a:rPr lang="ko-KR" alt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타이틀고딕2" panose="02020600000000000000" pitchFamily="18" charset="-127"/>
                    <a:ea typeface="a타이틀고딕2" panose="02020600000000000000" pitchFamily="18" charset="-127"/>
                  </a:rPr>
                  <a:t> 경우가 </a:t>
                </a:r>
                <a:r>
                  <a:rPr lang="ko-KR" alt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타이틀고딕3" panose="02020600000000000000" pitchFamily="18" charset="-127"/>
                    <a:ea typeface="a타이틀고딕3" panose="02020600000000000000" pitchFamily="18" charset="-127"/>
                  </a:rPr>
                  <a:t>종종</a:t>
                </a:r>
                <a:r>
                  <a:rPr lang="ko-KR" alt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타이틀고딕2" panose="02020600000000000000" pitchFamily="18" charset="-127"/>
                    <a:ea typeface="a타이틀고딕2" panose="02020600000000000000" pitchFamily="18" charset="-127"/>
                  </a:rPr>
                  <a:t> 있었습니다 </a:t>
                </a:r>
                <a:r>
                  <a:rPr lang="ko-KR" altLang="en-US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타이틀고딕3" panose="02020600000000000000" pitchFamily="18" charset="-127"/>
                    <a:ea typeface="a타이틀고딕3" panose="02020600000000000000" pitchFamily="18" charset="-127"/>
                  </a:rPr>
                  <a:t>”</a:t>
                </a:r>
                <a:endPara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타이틀고딕3" panose="02020600000000000000" pitchFamily="18" charset="-127"/>
                  <a:ea typeface="a타이틀고딕3" panose="02020600000000000000" pitchFamily="18" charset="-127"/>
                </a:endParaRPr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DD80003-6B46-E79B-7368-3FA51214F310}"/>
                </a:ext>
              </a:extLst>
            </p:cNvPr>
            <p:cNvSpPr txBox="1"/>
            <p:nvPr/>
          </p:nvSpPr>
          <p:spPr>
            <a:xfrm>
              <a:off x="1616217" y="3732471"/>
              <a:ext cx="1219725" cy="66888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타이틀고딕3" panose="02020600000000000000" pitchFamily="18" charset="-127"/>
                  <a:ea typeface="a타이틀고딕3" panose="02020600000000000000" pitchFamily="18" charset="-127"/>
                </a:rPr>
                <a:t>황금동 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endParaRPr>
            </a:p>
            <a:p>
              <a:pPr algn="ctr"/>
              <a:r>
                <a: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타이틀고딕3" panose="02020600000000000000" pitchFamily="18" charset="-127"/>
                  <a:ea typeface="a타이틀고딕3" panose="02020600000000000000" pitchFamily="18" charset="-127"/>
                </a:rPr>
                <a:t>CU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타이틀고딕3" panose="02020600000000000000" pitchFamily="18" charset="-127"/>
                  <a:ea typeface="a타이틀고딕3" panose="02020600000000000000" pitchFamily="18" charset="-127"/>
                </a:rPr>
                <a:t>편의점 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endParaRPr>
            </a:p>
            <a:p>
              <a:pPr algn="ctr"/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타이틀고딕3" panose="02020600000000000000" pitchFamily="18" charset="-127"/>
                  <a:ea typeface="a타이틀고딕3" panose="02020600000000000000" pitchFamily="18" charset="-127"/>
                </a:rPr>
                <a:t>알바생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endParaRPr>
            </a:p>
          </p:txBody>
        </p:sp>
      </p:grpSp>
      <p:sp>
        <p:nvSpPr>
          <p:cNvPr id="32" name="이등변 삼각형 31">
            <a:extLst>
              <a:ext uri="{FF2B5EF4-FFF2-40B4-BE49-F238E27FC236}">
                <a16:creationId xmlns:a16="http://schemas.microsoft.com/office/drawing/2014/main" id="{D438A5F0-686B-4D93-A89B-521C1B66B2AD}"/>
              </a:ext>
            </a:extLst>
          </p:cNvPr>
          <p:cNvSpPr/>
          <p:nvPr/>
        </p:nvSpPr>
        <p:spPr>
          <a:xfrm rot="14711020">
            <a:off x="220228" y="185276"/>
            <a:ext cx="244435" cy="473032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241300" dist="38100" dir="5400000" algn="t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42925" latinLnBrk="0">
              <a:defRPr/>
            </a:pPr>
            <a:endParaRPr lang="en-US" altLang="ko-KR" sz="700" kern="0" dirty="0">
              <a:solidFill>
                <a:srgbClr val="44546A">
                  <a:lumMod val="75000"/>
                </a:srgbClr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0DA5BFB-D9E9-41E7-B35B-FE5DB6EA85DA}"/>
              </a:ext>
            </a:extLst>
          </p:cNvPr>
          <p:cNvSpPr txBox="1"/>
          <p:nvPr/>
        </p:nvSpPr>
        <p:spPr>
          <a:xfrm>
            <a:off x="10487227" y="6396511"/>
            <a:ext cx="373820" cy="3401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1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D2741"/>
                </a:solidFill>
                <a:latin typeface="+mj-lt"/>
                <a:ea typeface="타이포_쌍문동 B" panose="02020803020101020101" pitchFamily="18" charset="-127"/>
              </a:rPr>
              <a:t>05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D1A74B1-023F-4D0D-A8F9-50696D2A94E7}"/>
              </a:ext>
            </a:extLst>
          </p:cNvPr>
          <p:cNvSpPr txBox="1"/>
          <p:nvPr/>
        </p:nvSpPr>
        <p:spPr>
          <a:xfrm>
            <a:off x="11687757" y="6396511"/>
            <a:ext cx="373820" cy="3401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1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D2741">
                    <a:alpha val="20000"/>
                  </a:srgbClr>
                </a:solidFill>
                <a:latin typeface="+mj-lt"/>
                <a:ea typeface="타이포_쌍문동 B" panose="02020803020101020101" pitchFamily="18" charset="-127"/>
              </a:rPr>
              <a:t>06</a:t>
            </a: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7615AB99-576E-47EA-9AE0-D73B89F38644}"/>
              </a:ext>
            </a:extLst>
          </p:cNvPr>
          <p:cNvCxnSpPr>
            <a:cxnSpLocks/>
          </p:cNvCxnSpPr>
          <p:nvPr/>
        </p:nvCxnSpPr>
        <p:spPr>
          <a:xfrm>
            <a:off x="11010514" y="6575021"/>
            <a:ext cx="601515" cy="0"/>
          </a:xfrm>
          <a:prstGeom prst="line">
            <a:avLst/>
          </a:prstGeom>
          <a:ln w="25400">
            <a:solidFill>
              <a:srgbClr val="2D274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6F5EFF5-EF26-A5D6-500D-5C52AE212868}"/>
              </a:ext>
            </a:extLst>
          </p:cNvPr>
          <p:cNvSpPr txBox="1"/>
          <p:nvPr/>
        </p:nvSpPr>
        <p:spPr>
          <a:xfrm>
            <a:off x="2745178" y="4503538"/>
            <a:ext cx="670164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dirty="0">
                <a:solidFill>
                  <a:srgbClr val="FF9D0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두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9D01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 번째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FF9D01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, 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9D01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카드의 잔액을 확인하기 번거롭다 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FF9D01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!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rgbClr val="FF9D01"/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CD3E215-603C-0B06-06D2-DD3D52F4692F}"/>
              </a:ext>
            </a:extLst>
          </p:cNvPr>
          <p:cNvSpPr txBox="1"/>
          <p:nvPr/>
        </p:nvSpPr>
        <p:spPr>
          <a:xfrm>
            <a:off x="901714" y="2626339"/>
            <a:ext cx="13912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interview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FF87AE1-DA28-0172-C96E-DBDA236C94AF}"/>
              </a:ext>
            </a:extLst>
          </p:cNvPr>
          <p:cNvSpPr txBox="1"/>
          <p:nvPr/>
        </p:nvSpPr>
        <p:spPr>
          <a:xfrm>
            <a:off x="7969314" y="183735"/>
            <a:ext cx="615696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en-US" altLang="ko-KR" sz="2000" b="1" i="1" kern="0" dirty="0">
                <a:latin typeface="+mj-lt"/>
              </a:rPr>
              <a:t>1. </a:t>
            </a:r>
            <a:r>
              <a:rPr lang="ko-KR" altLang="en-US" sz="2000" b="1" i="1" kern="0" dirty="0">
                <a:latin typeface="+mj-lt"/>
              </a:rPr>
              <a:t>문제 선정</a:t>
            </a:r>
            <a:endParaRPr lang="en-US" altLang="ko-KR" sz="2000" b="1" i="1" kern="0" dirty="0">
              <a:latin typeface="+mj-lt"/>
            </a:endParaRPr>
          </a:p>
        </p:txBody>
      </p:sp>
      <p:sp>
        <p:nvSpPr>
          <p:cNvPr id="24" name="사각형: 둥근 모서리 10">
            <a:extLst>
              <a:ext uri="{FF2B5EF4-FFF2-40B4-BE49-F238E27FC236}">
                <a16:creationId xmlns:a16="http://schemas.microsoft.com/office/drawing/2014/main" id="{AE48BB98-9638-65A1-E951-31502322D4F2}"/>
              </a:ext>
            </a:extLst>
          </p:cNvPr>
          <p:cNvSpPr/>
          <p:nvPr/>
        </p:nvSpPr>
        <p:spPr>
          <a:xfrm>
            <a:off x="293846" y="162976"/>
            <a:ext cx="3807271" cy="473032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241300" dist="38100" dir="5400000" algn="t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2400" b="1" i="1" kern="0" dirty="0">
                <a:solidFill>
                  <a:prstClr val="white"/>
                </a:solidFill>
              </a:rPr>
              <a:t>문제점 분석 </a:t>
            </a:r>
            <a:r>
              <a:rPr lang="en-US" altLang="ko-KR" sz="2400" b="1" i="1" kern="0" dirty="0">
                <a:solidFill>
                  <a:prstClr val="white"/>
                </a:solidFill>
              </a:rPr>
              <a:t>#2</a:t>
            </a: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0D590812-C085-EA14-A17B-8165DB24617E}"/>
              </a:ext>
            </a:extLst>
          </p:cNvPr>
          <p:cNvGrpSpPr/>
          <p:nvPr/>
        </p:nvGrpSpPr>
        <p:grpSpPr>
          <a:xfrm>
            <a:off x="-773953" y="984034"/>
            <a:ext cx="12461710" cy="5837807"/>
            <a:chOff x="-773953" y="984034"/>
            <a:chExt cx="12461710" cy="5837807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A814DC9-A39E-2835-AC1B-2E09B819D019}"/>
                </a:ext>
              </a:extLst>
            </p:cNvPr>
            <p:cNvSpPr txBox="1"/>
            <p:nvPr/>
          </p:nvSpPr>
          <p:spPr>
            <a:xfrm>
              <a:off x="2333920" y="5043828"/>
              <a:ext cx="7524154" cy="10156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400" b="1" dirty="0"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“</a:t>
              </a:r>
              <a:r>
                <a:rPr lang="ko-KR" altLang="en-US" sz="2000" dirty="0"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 컬러풀카드 사용</a:t>
              </a:r>
              <a:r>
                <a:rPr lang="ko-KR" altLang="en-US" sz="2400" dirty="0"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편의성</a:t>
              </a:r>
              <a:r>
                <a:rPr lang="ko-KR" altLang="en-US" sz="2000" dirty="0"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에 </a:t>
              </a:r>
              <a:r>
                <a:rPr lang="ko-KR" altLang="en-US" sz="2400" dirty="0"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불만족</a:t>
              </a:r>
              <a:r>
                <a:rPr lang="ko-KR" altLang="en-US" sz="2000" dirty="0"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스러운 점은 무엇인가요? </a:t>
              </a:r>
              <a:r>
                <a:rPr lang="ko-KR" altLang="en-US" sz="2400" b="1" dirty="0"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”</a:t>
              </a:r>
              <a:r>
                <a:rPr lang="ko-KR" altLang="en-US" sz="2000" dirty="0"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 </a:t>
              </a:r>
              <a:endParaRPr lang="en-US" altLang="ko-KR" sz="2000" dirty="0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  <a:p>
              <a:pPr algn="ctr"/>
              <a:endPara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sym typeface="Wingdings" panose="05000000000000000000" pitchFamily="2" charset="2"/>
              </a:endParaRPr>
            </a:p>
            <a:p>
              <a:pPr algn="ctr"/>
              <a:r>
                <a:rPr lang="ko-KR" altLang="en-US" sz="2000" dirty="0"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답변들 중 </a:t>
              </a:r>
              <a:r>
                <a:rPr lang="ko-KR" altLang="en-US" sz="2400" dirty="0">
                  <a:solidFill>
                    <a:srgbClr val="FF9D01"/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잔액조회 불편함</a:t>
              </a:r>
              <a:r>
                <a:rPr lang="ko-KR" altLang="en-US" sz="2000" dirty="0">
                  <a:solidFill>
                    <a:srgbClr val="FF9D01"/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이</a:t>
              </a:r>
              <a:r>
                <a:rPr lang="ko-KR" altLang="en-US" sz="2400" dirty="0">
                  <a:solidFill>
                    <a:srgbClr val="FF9D01"/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 존재</a:t>
              </a:r>
              <a:endParaRPr lang="ko-KR" altLang="en-US" sz="2000" dirty="0">
                <a:solidFill>
                  <a:srgbClr val="FF9D0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640F798C-7240-C709-1ED3-AB912963CC76}"/>
                </a:ext>
              </a:extLst>
            </p:cNvPr>
            <p:cNvSpPr txBox="1"/>
            <p:nvPr/>
          </p:nvSpPr>
          <p:spPr>
            <a:xfrm>
              <a:off x="2998573" y="1699693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837E0C9-9667-996B-13DC-631C31FA6B1D}"/>
                </a:ext>
              </a:extLst>
            </p:cNvPr>
            <p:cNvSpPr txBox="1"/>
            <p:nvPr/>
          </p:nvSpPr>
          <p:spPr>
            <a:xfrm>
              <a:off x="1461316" y="984034"/>
              <a:ext cx="1022644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5. </a:t>
              </a:r>
              <a:r>
                <a:rPr lang="ko-KR" altLang="en-US" sz="1700" dirty="0"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컬러풀카드 사용편이성에 만족하십니까</a:t>
              </a:r>
              <a:r>
                <a:rPr lang="en-US" altLang="ko-KR" sz="1700" dirty="0"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? </a:t>
              </a:r>
              <a:r>
                <a:rPr lang="ko-KR" altLang="en-US" sz="1700" dirty="0"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문항에</a:t>
              </a:r>
              <a:r>
                <a:rPr lang="en-US" altLang="ko-KR" sz="1700" dirty="0"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 </a:t>
              </a:r>
              <a:r>
                <a:rPr lang="ko-KR" altLang="en-US" sz="1700" dirty="0"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아니오를 선택하셨다면 그 이유를 간단히 적어주세요</a:t>
              </a:r>
              <a:r>
                <a:rPr lang="en-US" altLang="ko-KR" sz="1700" dirty="0"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.</a:t>
              </a:r>
            </a:p>
            <a:p>
              <a:r>
                <a:rPr lang="en-US" altLang="ko-KR" sz="1200" dirty="0">
                  <a:latin typeface="a타이틀고딕1" panose="02020600000000000000" pitchFamily="18" charset="-127"/>
                  <a:ea typeface="a타이틀고딕1" panose="02020600000000000000" pitchFamily="18" charset="-127"/>
                </a:rPr>
                <a:t>- </a:t>
              </a:r>
              <a:r>
                <a:rPr lang="ko-KR" altLang="en-US" sz="1200" dirty="0">
                  <a:latin typeface="a타이틀고딕1" panose="02020600000000000000" pitchFamily="18" charset="-127"/>
                  <a:ea typeface="a타이틀고딕1" panose="02020600000000000000" pitchFamily="18" charset="-127"/>
                </a:rPr>
                <a:t>응답</a:t>
              </a:r>
              <a:r>
                <a:rPr lang="en-US" altLang="ko-KR" sz="1200" dirty="0">
                  <a:latin typeface="a타이틀고딕1" panose="02020600000000000000" pitchFamily="18" charset="-127"/>
                  <a:ea typeface="a타이틀고딕1" panose="02020600000000000000" pitchFamily="18" charset="-127"/>
                </a:rPr>
                <a:t>17</a:t>
              </a:r>
              <a:r>
                <a:rPr lang="ko-KR" altLang="en-US" sz="1200" dirty="0">
                  <a:latin typeface="a타이틀고딕1" panose="02020600000000000000" pitchFamily="18" charset="-127"/>
                  <a:ea typeface="a타이틀고딕1" panose="02020600000000000000" pitchFamily="18" charset="-127"/>
                </a:rPr>
                <a:t>개 중 </a:t>
              </a:r>
              <a:r>
                <a:rPr lang="en-US" altLang="ko-KR" sz="1200" dirty="0">
                  <a:latin typeface="a타이틀고딕1" panose="02020600000000000000" pitchFamily="18" charset="-127"/>
                  <a:ea typeface="a타이틀고딕1" panose="02020600000000000000" pitchFamily="18" charset="-127"/>
                </a:rPr>
                <a:t>5</a:t>
              </a:r>
              <a:r>
                <a:rPr lang="ko-KR" altLang="en-US" sz="1200" dirty="0">
                  <a:latin typeface="a타이틀고딕1" panose="02020600000000000000" pitchFamily="18" charset="-127"/>
                  <a:ea typeface="a타이틀고딕1" panose="02020600000000000000" pitchFamily="18" charset="-127"/>
                </a:rPr>
                <a:t>개</a:t>
              </a:r>
            </a:p>
          </p:txBody>
        </p:sp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03A051C7-A808-4E58-36BF-56BD7CD00057}"/>
                </a:ext>
              </a:extLst>
            </p:cNvPr>
            <p:cNvGrpSpPr/>
            <p:nvPr/>
          </p:nvGrpSpPr>
          <p:grpSpPr>
            <a:xfrm>
              <a:off x="1872167" y="1706768"/>
              <a:ext cx="8447663" cy="2838766"/>
              <a:chOff x="1872167" y="1701158"/>
              <a:chExt cx="8447663" cy="2838766"/>
            </a:xfrm>
          </p:grpSpPr>
          <p:sp>
            <p:nvSpPr>
              <p:cNvPr id="43" name="사각형: 둥근 모서리 42">
                <a:extLst>
                  <a:ext uri="{FF2B5EF4-FFF2-40B4-BE49-F238E27FC236}">
                    <a16:creationId xmlns:a16="http://schemas.microsoft.com/office/drawing/2014/main" id="{B71DD81E-9917-0EF3-AB46-0BF929B1D26E}"/>
                  </a:ext>
                </a:extLst>
              </p:cNvPr>
              <p:cNvSpPr/>
              <p:nvPr/>
            </p:nvSpPr>
            <p:spPr>
              <a:xfrm>
                <a:off x="1872168" y="4016764"/>
                <a:ext cx="8447661" cy="523160"/>
              </a:xfrm>
              <a:prstGeom prst="roundRect">
                <a:avLst>
                  <a:gd name="adj" fmla="val 8588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7" name="사각형: 둥근 모서리 46">
                <a:extLst>
                  <a:ext uri="{FF2B5EF4-FFF2-40B4-BE49-F238E27FC236}">
                    <a16:creationId xmlns:a16="http://schemas.microsoft.com/office/drawing/2014/main" id="{1DDC1E50-D05C-7AAD-8202-2D4327A6FF87}"/>
                  </a:ext>
                </a:extLst>
              </p:cNvPr>
              <p:cNvSpPr/>
              <p:nvPr/>
            </p:nvSpPr>
            <p:spPr>
              <a:xfrm>
                <a:off x="1872167" y="3433700"/>
                <a:ext cx="8447661" cy="523160"/>
              </a:xfrm>
              <a:prstGeom prst="roundRect">
                <a:avLst>
                  <a:gd name="adj" fmla="val 8588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8" name="사각형: 둥근 모서리 47">
                <a:extLst>
                  <a:ext uri="{FF2B5EF4-FFF2-40B4-BE49-F238E27FC236}">
                    <a16:creationId xmlns:a16="http://schemas.microsoft.com/office/drawing/2014/main" id="{0C035548-50C0-1700-43D0-52072ABB2B1D}"/>
                  </a:ext>
                </a:extLst>
              </p:cNvPr>
              <p:cNvSpPr/>
              <p:nvPr/>
            </p:nvSpPr>
            <p:spPr>
              <a:xfrm>
                <a:off x="1872169" y="2854818"/>
                <a:ext cx="8447661" cy="523160"/>
              </a:xfrm>
              <a:prstGeom prst="roundRect">
                <a:avLst>
                  <a:gd name="adj" fmla="val 8588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9" name="사각형: 둥근 모서리 48">
                <a:extLst>
                  <a:ext uri="{FF2B5EF4-FFF2-40B4-BE49-F238E27FC236}">
                    <a16:creationId xmlns:a16="http://schemas.microsoft.com/office/drawing/2014/main" id="{7BC686B7-2225-AAAC-65CC-8AB552445AC2}"/>
                  </a:ext>
                </a:extLst>
              </p:cNvPr>
              <p:cNvSpPr/>
              <p:nvPr/>
            </p:nvSpPr>
            <p:spPr>
              <a:xfrm>
                <a:off x="1872169" y="2274570"/>
                <a:ext cx="8447661" cy="523160"/>
              </a:xfrm>
              <a:prstGeom prst="roundRect">
                <a:avLst>
                  <a:gd name="adj" fmla="val 8588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0" name="사각형: 둥근 모서리 49">
                <a:extLst>
                  <a:ext uri="{FF2B5EF4-FFF2-40B4-BE49-F238E27FC236}">
                    <a16:creationId xmlns:a16="http://schemas.microsoft.com/office/drawing/2014/main" id="{3C11B24C-4A87-326D-B3B4-0182090F0D0A}"/>
                  </a:ext>
                </a:extLst>
              </p:cNvPr>
              <p:cNvSpPr/>
              <p:nvPr/>
            </p:nvSpPr>
            <p:spPr>
              <a:xfrm>
                <a:off x="1872169" y="1701158"/>
                <a:ext cx="8447661" cy="523160"/>
              </a:xfrm>
              <a:prstGeom prst="roundRect">
                <a:avLst>
                  <a:gd name="adj" fmla="val 8588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E4BA287-CC32-157C-E3F4-487636B9DD2D}"/>
                </a:ext>
              </a:extLst>
            </p:cNvPr>
            <p:cNvSpPr txBox="1"/>
            <p:nvPr/>
          </p:nvSpPr>
          <p:spPr>
            <a:xfrm>
              <a:off x="1959327" y="1817224"/>
              <a:ext cx="6858000" cy="2708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매번 사용할 때마다 잔액 확인이 불편해요</a:t>
              </a:r>
              <a:r>
                <a:rPr lang="en-US" altLang="ko-KR" sz="1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.</a:t>
              </a:r>
            </a:p>
            <a:p>
              <a:endParaRPr lang="en-US" altLang="ko-KR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  <a:p>
              <a:r>
                <a:rPr lang="ko-KR" altLang="en-US" sz="1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얼마 남았는지 몰라서 사용할 때 좀 망설여져요</a:t>
              </a:r>
              <a:r>
                <a:rPr lang="en-US" altLang="ko-KR" sz="1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.</a:t>
              </a:r>
            </a:p>
            <a:p>
              <a:endParaRPr lang="en-US" altLang="ko-KR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  <a:p>
              <a:r>
                <a:rPr lang="ko-KR" altLang="en-US" sz="1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가맹점 찾기 너무 어려워요</a:t>
              </a:r>
              <a:r>
                <a:rPr lang="en-US" altLang="ko-KR" sz="1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.</a:t>
              </a:r>
              <a:endParaRPr lang="ko-KR" altLang="en-US" sz="1700" dirty="0"/>
            </a:p>
            <a:p>
              <a:endParaRPr lang="en-US" altLang="ko-KR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  <a:p>
              <a:r>
                <a:rPr lang="ko-KR" altLang="en-US" sz="1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오늘 사용금액이 얼마인지  얼마나 쓸 수 있는지  알기 불편해요</a:t>
              </a:r>
              <a:r>
                <a:rPr lang="en-US" altLang="ko-KR" sz="1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.</a:t>
              </a:r>
            </a:p>
            <a:p>
              <a:endPara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  <a:p>
              <a:r>
                <a:rPr lang="ko-KR" altLang="en-US" sz="1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가맹점 확인이 </a:t>
              </a:r>
              <a:r>
                <a:rPr lang="ko-KR" altLang="en-US" sz="17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별로라</a:t>
              </a:r>
              <a:r>
                <a:rPr lang="ko-KR" altLang="en-US" sz="1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 아는 곳만 가요</a:t>
              </a: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.</a:t>
              </a:r>
            </a:p>
          </p:txBody>
        </p:sp>
        <p:pic>
          <p:nvPicPr>
            <p:cNvPr id="39" name="그래픽 38" descr="배지 체크 표시1 단색으로 채워진">
              <a:extLst>
                <a:ext uri="{FF2B5EF4-FFF2-40B4-BE49-F238E27FC236}">
                  <a16:creationId xmlns:a16="http://schemas.microsoft.com/office/drawing/2014/main" id="{213FCF8A-E519-3134-90C0-53CFD4801A8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364681" y="1711569"/>
              <a:ext cx="432000" cy="432000"/>
            </a:xfrm>
            <a:prstGeom prst="rect">
              <a:avLst/>
            </a:prstGeom>
          </p:spPr>
        </p:pic>
        <p:pic>
          <p:nvPicPr>
            <p:cNvPr id="40" name="그래픽 39" descr="배지 체크 표시1 단색으로 채워진">
              <a:extLst>
                <a:ext uri="{FF2B5EF4-FFF2-40B4-BE49-F238E27FC236}">
                  <a16:creationId xmlns:a16="http://schemas.microsoft.com/office/drawing/2014/main" id="{9BEBE508-14DA-0723-1CE3-033409AD06B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364681" y="2305244"/>
              <a:ext cx="432000" cy="432000"/>
            </a:xfrm>
            <a:prstGeom prst="rect">
              <a:avLst/>
            </a:prstGeom>
          </p:spPr>
        </p:pic>
        <p:pic>
          <p:nvPicPr>
            <p:cNvPr id="41" name="그래픽 40" descr="배지 체크 표시1 단색으로 채워진">
              <a:extLst>
                <a:ext uri="{FF2B5EF4-FFF2-40B4-BE49-F238E27FC236}">
                  <a16:creationId xmlns:a16="http://schemas.microsoft.com/office/drawing/2014/main" id="{99E61FAE-6C01-672B-E862-FDE3C348193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364681" y="3434610"/>
              <a:ext cx="432000" cy="432000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524843E7-FFE8-8370-DE26-2B3F10D8ED32}"/>
                </a:ext>
              </a:extLst>
            </p:cNvPr>
            <p:cNvSpPr txBox="1"/>
            <p:nvPr/>
          </p:nvSpPr>
          <p:spPr>
            <a:xfrm>
              <a:off x="-773953" y="6470976"/>
              <a:ext cx="3807271" cy="3508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indent="0" algn="ctr" fontAlgn="base" latinLnBrk="0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sz="1200" kern="0" spc="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a늘봄" panose="02020600000000000000" pitchFamily="18" charset="-127"/>
                  <a:ea typeface="a늘봄" panose="02020600000000000000" pitchFamily="18" charset="-127"/>
                </a:rPr>
                <a:t>컬러풀앱 사전조사 설문결과 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4291293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670"/>
    </mc:Choice>
    <mc:Fallback xmlns="">
      <p:transition spd="slow" advTm="216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9" grpId="0"/>
      <p:bldP spid="2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FACA638-8D4D-9426-1A83-B1F06DAA1D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-67073" y="66586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이등변 삼각형 19">
            <a:extLst>
              <a:ext uri="{FF2B5EF4-FFF2-40B4-BE49-F238E27FC236}">
                <a16:creationId xmlns:a16="http://schemas.microsoft.com/office/drawing/2014/main" id="{D438A5F0-686B-4D93-A89B-521C1B66B2AD}"/>
              </a:ext>
            </a:extLst>
          </p:cNvPr>
          <p:cNvSpPr/>
          <p:nvPr/>
        </p:nvSpPr>
        <p:spPr>
          <a:xfrm rot="14711020">
            <a:off x="220228" y="185276"/>
            <a:ext cx="244435" cy="473032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241300" dist="38100" dir="5400000" algn="t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42925" latinLnBrk="0">
              <a:defRPr/>
            </a:pPr>
            <a:endParaRPr lang="en-US" altLang="ko-KR" sz="700" kern="0" dirty="0">
              <a:solidFill>
                <a:srgbClr val="44546A">
                  <a:lumMod val="75000"/>
                </a:srgb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0DA5BFB-D9E9-41E7-B35B-FE5DB6EA85DA}"/>
              </a:ext>
            </a:extLst>
          </p:cNvPr>
          <p:cNvSpPr txBox="1"/>
          <p:nvPr/>
        </p:nvSpPr>
        <p:spPr>
          <a:xfrm>
            <a:off x="10487227" y="6396511"/>
            <a:ext cx="373820" cy="3401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1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D2741"/>
                </a:solidFill>
                <a:latin typeface="+mj-lt"/>
                <a:ea typeface="타이포_쌍문동 B" panose="02020803020101020101" pitchFamily="18" charset="-127"/>
              </a:rPr>
              <a:t>06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D1A74B1-023F-4D0D-A8F9-50696D2A94E7}"/>
              </a:ext>
            </a:extLst>
          </p:cNvPr>
          <p:cNvSpPr txBox="1"/>
          <p:nvPr/>
        </p:nvSpPr>
        <p:spPr>
          <a:xfrm>
            <a:off x="11687757" y="6396511"/>
            <a:ext cx="373820" cy="3401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1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D2741">
                    <a:alpha val="20000"/>
                  </a:srgbClr>
                </a:solidFill>
                <a:latin typeface="+mj-lt"/>
                <a:ea typeface="타이포_쌍문동 B" panose="02020803020101020101" pitchFamily="18" charset="-127"/>
              </a:rPr>
              <a:t>07</a:t>
            </a: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7615AB99-576E-47EA-9AE0-D73B89F38644}"/>
              </a:ext>
            </a:extLst>
          </p:cNvPr>
          <p:cNvCxnSpPr>
            <a:cxnSpLocks/>
          </p:cNvCxnSpPr>
          <p:nvPr/>
        </p:nvCxnSpPr>
        <p:spPr>
          <a:xfrm>
            <a:off x="11010514" y="6575021"/>
            <a:ext cx="601515" cy="0"/>
          </a:xfrm>
          <a:prstGeom prst="line">
            <a:avLst/>
          </a:prstGeom>
          <a:ln w="25400">
            <a:solidFill>
              <a:srgbClr val="2D274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B36A70E-9005-4351-59C7-19202F7C4E11}"/>
              </a:ext>
            </a:extLst>
          </p:cNvPr>
          <p:cNvSpPr txBox="1"/>
          <p:nvPr/>
        </p:nvSpPr>
        <p:spPr>
          <a:xfrm>
            <a:off x="7969314" y="183735"/>
            <a:ext cx="615696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en-US" altLang="ko-KR" sz="2000" b="1" i="1" kern="0" dirty="0">
                <a:latin typeface="+mj-lt"/>
              </a:rPr>
              <a:t>1. </a:t>
            </a:r>
            <a:r>
              <a:rPr lang="ko-KR" altLang="en-US" sz="2000" b="1" i="1" kern="0" dirty="0">
                <a:latin typeface="+mj-lt"/>
              </a:rPr>
              <a:t>문제 선정</a:t>
            </a:r>
            <a:endParaRPr lang="en-US" altLang="ko-KR" sz="2000" b="1" i="1" kern="0" dirty="0"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E490F0-7008-5C5C-C0A7-88D64130E900}"/>
              </a:ext>
            </a:extLst>
          </p:cNvPr>
          <p:cNvSpPr txBox="1"/>
          <p:nvPr/>
        </p:nvSpPr>
        <p:spPr>
          <a:xfrm>
            <a:off x="5173024" y="2531755"/>
            <a:ext cx="670164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9D01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세 번째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FF9D01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, 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9D01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타 결식아동 앱의 불편한 사용성 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FF9D01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!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rgbClr val="FF9D01"/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964435-D79F-F39C-DDF2-70F9F7C0E751}"/>
              </a:ext>
            </a:extLst>
          </p:cNvPr>
          <p:cNvSpPr txBox="1"/>
          <p:nvPr/>
        </p:nvSpPr>
        <p:spPr>
          <a:xfrm>
            <a:off x="-79985" y="6474299"/>
            <a:ext cx="3807271" cy="3508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ctr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kern="0" spc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늘봄" panose="02020600000000000000" pitchFamily="18" charset="-127"/>
                <a:ea typeface="a늘봄" panose="02020600000000000000" pitchFamily="18" charset="-127"/>
              </a:rPr>
              <a:t>실제 서울시 꿈나무카드앱 사용자 후기 </a:t>
            </a:r>
            <a:r>
              <a:rPr lang="en-US" altLang="ko-KR" sz="1200" kern="0" spc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늘봄" panose="02020600000000000000" pitchFamily="18" charset="-127"/>
                <a:ea typeface="a늘봄" panose="02020600000000000000" pitchFamily="18" charset="-127"/>
              </a:rPr>
              <a:t>-</a:t>
            </a:r>
            <a:r>
              <a:rPr lang="en-US" altLang="ko-KR" sz="12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a늘봄" panose="02020600000000000000" pitchFamily="18" charset="-127"/>
                <a:ea typeface="a늘봄" panose="02020600000000000000" pitchFamily="18" charset="-127"/>
              </a:rPr>
              <a:t>play</a:t>
            </a:r>
            <a:r>
              <a:rPr lang="ko-KR" altLang="en-US" sz="1200" kern="0" spc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늘봄" panose="02020600000000000000" pitchFamily="18" charset="-127"/>
                <a:ea typeface="a늘봄" panose="02020600000000000000" pitchFamily="18" charset="-127"/>
              </a:rPr>
              <a:t>스토어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DC3AE405-85FA-2A1B-37C6-42A528AEB44F}"/>
              </a:ext>
            </a:extLst>
          </p:cNvPr>
          <p:cNvGrpSpPr/>
          <p:nvPr/>
        </p:nvGrpSpPr>
        <p:grpSpPr>
          <a:xfrm>
            <a:off x="864738" y="776998"/>
            <a:ext cx="3968241" cy="5697301"/>
            <a:chOff x="1506418" y="958386"/>
            <a:chExt cx="3367398" cy="4646603"/>
          </a:xfrm>
        </p:grpSpPr>
        <p:sp>
          <p:nvSpPr>
            <p:cNvPr id="6" name="직사각형 5"/>
            <p:cNvSpPr/>
            <p:nvPr/>
          </p:nvSpPr>
          <p:spPr>
            <a:xfrm>
              <a:off x="1506418" y="958386"/>
              <a:ext cx="3367398" cy="464660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2998573" y="1653530"/>
              <a:ext cx="191544" cy="4098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/>
            </a:p>
          </p:txBody>
        </p: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0FCB2DB0-6993-16AA-5316-88881C9E533D}"/>
                </a:ext>
              </a:extLst>
            </p:cNvPr>
            <p:cNvGrpSpPr/>
            <p:nvPr/>
          </p:nvGrpSpPr>
          <p:grpSpPr>
            <a:xfrm>
              <a:off x="1568489" y="1020243"/>
              <a:ext cx="3258920" cy="4376006"/>
              <a:chOff x="1568705" y="1467783"/>
              <a:chExt cx="3142997" cy="3943059"/>
            </a:xfrm>
          </p:grpSpPr>
          <p:pic>
            <p:nvPicPr>
              <p:cNvPr id="4" name="Picture 2">
                <a:extLst>
                  <a:ext uri="{FF2B5EF4-FFF2-40B4-BE49-F238E27FC236}">
                    <a16:creationId xmlns:a16="http://schemas.microsoft.com/office/drawing/2014/main" id="{49E77184-7D56-00B6-89F0-2536115522D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1102" b="59622"/>
              <a:stretch/>
            </p:blipFill>
            <p:spPr bwMode="auto">
              <a:xfrm>
                <a:off x="1574550" y="1467783"/>
                <a:ext cx="2607112" cy="16537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</p:pic>
          <p:pic>
            <p:nvPicPr>
              <p:cNvPr id="8" name="Picture 2">
                <a:extLst>
                  <a:ext uri="{FF2B5EF4-FFF2-40B4-BE49-F238E27FC236}">
                    <a16:creationId xmlns:a16="http://schemas.microsoft.com/office/drawing/2014/main" id="{427A884B-21F5-0219-F37B-C686F13D065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794" t="38886" r="5824" b="42031"/>
              <a:stretch/>
            </p:blipFill>
            <p:spPr bwMode="auto">
              <a:xfrm>
                <a:off x="1665645" y="2608475"/>
                <a:ext cx="3046057" cy="140898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</p:pic>
          <p:pic>
            <p:nvPicPr>
              <p:cNvPr id="9" name="Picture 2">
                <a:extLst>
                  <a:ext uri="{FF2B5EF4-FFF2-40B4-BE49-F238E27FC236}">
                    <a16:creationId xmlns:a16="http://schemas.microsoft.com/office/drawing/2014/main" id="{75ACF037-53E3-1CAE-E231-2DD79D18C0E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42" t="68054" r="6235" b="12898"/>
              <a:stretch/>
            </p:blipFill>
            <p:spPr bwMode="auto">
              <a:xfrm>
                <a:off x="1568705" y="3995568"/>
                <a:ext cx="3097429" cy="141527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</p:pic>
        </p:grp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434B1357-6AE3-67A3-C11E-6DA4AA627293}"/>
              </a:ext>
            </a:extLst>
          </p:cNvPr>
          <p:cNvSpPr txBox="1"/>
          <p:nvPr/>
        </p:nvSpPr>
        <p:spPr>
          <a:xfrm>
            <a:off x="4879432" y="3366513"/>
            <a:ext cx="7123814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타 지역 급식카드 앱 사용자들의 후기</a:t>
            </a:r>
            <a:endParaRPr lang="en-US" altLang="ko-KR" sz="20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/>
            <a:r>
              <a:rPr lang="ko-KR" altLang="en-US" sz="2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다자녀일 경우 </a:t>
            </a:r>
            <a:r>
              <a:rPr lang="ko-KR" altLang="en-US" sz="24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여러</a:t>
            </a:r>
            <a:r>
              <a:rPr lang="ko-KR" altLang="en-US" sz="1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ko-KR" altLang="en-US" sz="24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개 카드</a:t>
            </a:r>
            <a:r>
              <a:rPr lang="ko-KR" altLang="en-US" sz="2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를</a:t>
            </a:r>
            <a:r>
              <a:rPr lang="ko-KR" altLang="en-US" sz="24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등록</a:t>
            </a:r>
            <a:r>
              <a:rPr lang="ko-KR" altLang="en-US" sz="2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하기 </a:t>
            </a:r>
            <a:r>
              <a:rPr lang="ko-KR" altLang="en-US" sz="24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어려움</a:t>
            </a:r>
            <a:endParaRPr lang="en-US" altLang="ko-KR" sz="20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algn="ctr"/>
            <a:r>
              <a:rPr lang="ko-KR" altLang="en-US" sz="24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가맹점 검색</a:t>
            </a:r>
            <a:r>
              <a:rPr lang="ko-KR" altLang="en-US" sz="2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기능 사용이 </a:t>
            </a:r>
            <a:r>
              <a:rPr lang="ko-KR" altLang="en-US" sz="24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불편</a:t>
            </a:r>
            <a:r>
              <a:rPr lang="ko-KR" altLang="en-US" sz="2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하다는 의견이 있음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0" name="잉크 29">
                <a:extLst>
                  <a:ext uri="{FF2B5EF4-FFF2-40B4-BE49-F238E27FC236}">
                    <a16:creationId xmlns:a16="http://schemas.microsoft.com/office/drawing/2014/main" id="{E5672806-46C2-0584-4968-A2F47E507906}"/>
                  </a:ext>
                </a:extLst>
              </p14:cNvPr>
              <p14:cNvContentPartPr/>
              <p14:nvPr/>
            </p14:nvContentPartPr>
            <p14:xfrm>
              <a:off x="1137181" y="3564285"/>
              <a:ext cx="1988280" cy="360"/>
            </p14:xfrm>
          </p:contentPart>
        </mc:Choice>
        <mc:Fallback xmlns="">
          <p:pic>
            <p:nvPicPr>
              <p:cNvPr id="30" name="잉크 29">
                <a:extLst>
                  <a:ext uri="{FF2B5EF4-FFF2-40B4-BE49-F238E27FC236}">
                    <a16:creationId xmlns:a16="http://schemas.microsoft.com/office/drawing/2014/main" id="{E5672806-46C2-0584-4968-A2F47E50790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83541" y="3456645"/>
                <a:ext cx="209592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31" name="잉크 30">
                <a:extLst>
                  <a:ext uri="{FF2B5EF4-FFF2-40B4-BE49-F238E27FC236}">
                    <a16:creationId xmlns:a16="http://schemas.microsoft.com/office/drawing/2014/main" id="{94D209DE-FC44-8F95-9E80-835712258E07}"/>
                  </a:ext>
                </a:extLst>
              </p14:cNvPr>
              <p14:cNvContentPartPr/>
              <p14:nvPr/>
            </p14:nvContentPartPr>
            <p14:xfrm>
              <a:off x="1073461" y="5435565"/>
              <a:ext cx="888480" cy="360"/>
            </p14:xfrm>
          </p:contentPart>
        </mc:Choice>
        <mc:Fallback xmlns="">
          <p:pic>
            <p:nvPicPr>
              <p:cNvPr id="31" name="잉크 30">
                <a:extLst>
                  <a:ext uri="{FF2B5EF4-FFF2-40B4-BE49-F238E27FC236}">
                    <a16:creationId xmlns:a16="http://schemas.microsoft.com/office/drawing/2014/main" id="{94D209DE-FC44-8F95-9E80-835712258E07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019821" y="5327925"/>
                <a:ext cx="99612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32" name="잉크 31">
                <a:extLst>
                  <a:ext uri="{FF2B5EF4-FFF2-40B4-BE49-F238E27FC236}">
                    <a16:creationId xmlns:a16="http://schemas.microsoft.com/office/drawing/2014/main" id="{812E1DE0-4E64-E376-7AB1-EC6B020D7B73}"/>
                  </a:ext>
                </a:extLst>
              </p14:cNvPr>
              <p14:cNvContentPartPr/>
              <p14:nvPr/>
            </p14:nvContentPartPr>
            <p14:xfrm>
              <a:off x="2179741" y="5701605"/>
              <a:ext cx="604080" cy="360"/>
            </p14:xfrm>
          </p:contentPart>
        </mc:Choice>
        <mc:Fallback xmlns="">
          <p:pic>
            <p:nvPicPr>
              <p:cNvPr id="32" name="잉크 31">
                <a:extLst>
                  <a:ext uri="{FF2B5EF4-FFF2-40B4-BE49-F238E27FC236}">
                    <a16:creationId xmlns:a16="http://schemas.microsoft.com/office/drawing/2014/main" id="{812E1DE0-4E64-E376-7AB1-EC6B020D7B73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125741" y="5593605"/>
                <a:ext cx="71172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33" name="잉크 32">
                <a:extLst>
                  <a:ext uri="{FF2B5EF4-FFF2-40B4-BE49-F238E27FC236}">
                    <a16:creationId xmlns:a16="http://schemas.microsoft.com/office/drawing/2014/main" id="{0CCE19B4-7B94-7C74-0DF4-F539DCCF1075}"/>
                  </a:ext>
                </a:extLst>
              </p14:cNvPr>
              <p14:cNvContentPartPr/>
              <p14:nvPr/>
            </p14:nvContentPartPr>
            <p14:xfrm>
              <a:off x="1095061" y="5988525"/>
              <a:ext cx="3037320" cy="360"/>
            </p14:xfrm>
          </p:contentPart>
        </mc:Choice>
        <mc:Fallback xmlns="">
          <p:pic>
            <p:nvPicPr>
              <p:cNvPr id="33" name="잉크 32">
                <a:extLst>
                  <a:ext uri="{FF2B5EF4-FFF2-40B4-BE49-F238E27FC236}">
                    <a16:creationId xmlns:a16="http://schemas.microsoft.com/office/drawing/2014/main" id="{0CCE19B4-7B94-7C74-0DF4-F539DCCF1075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041421" y="5880885"/>
                <a:ext cx="3144960" cy="216000"/>
              </a:xfrm>
              <a:prstGeom prst="rect">
                <a:avLst/>
              </a:prstGeom>
            </p:spPr>
          </p:pic>
        </mc:Fallback>
      </mc:AlternateContent>
      <p:sp>
        <p:nvSpPr>
          <p:cNvPr id="42" name="사각형: 둥근 모서리 10">
            <a:extLst>
              <a:ext uri="{FF2B5EF4-FFF2-40B4-BE49-F238E27FC236}">
                <a16:creationId xmlns:a16="http://schemas.microsoft.com/office/drawing/2014/main" id="{BAA519F6-A5CF-A952-515F-7C9A8CE71940}"/>
              </a:ext>
            </a:extLst>
          </p:cNvPr>
          <p:cNvSpPr/>
          <p:nvPr/>
        </p:nvSpPr>
        <p:spPr>
          <a:xfrm>
            <a:off x="293846" y="162976"/>
            <a:ext cx="3807271" cy="473032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241300" dist="38100" dir="5400000" algn="t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2400" b="1" i="1" kern="0" dirty="0">
                <a:solidFill>
                  <a:prstClr val="white"/>
                </a:solidFill>
              </a:rPr>
              <a:t>문제점 분석 </a:t>
            </a:r>
            <a:r>
              <a:rPr lang="en-US" altLang="ko-KR" sz="2400" b="1" i="1" kern="0" dirty="0">
                <a:solidFill>
                  <a:prstClr val="white"/>
                </a:solidFill>
              </a:rPr>
              <a:t>#3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32494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670"/>
    </mc:Choice>
    <mc:Fallback xmlns="">
      <p:transition spd="slow" advTm="2167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이등변 삼각형 18">
            <a:extLst>
              <a:ext uri="{FF2B5EF4-FFF2-40B4-BE49-F238E27FC236}">
                <a16:creationId xmlns:a16="http://schemas.microsoft.com/office/drawing/2014/main" id="{D438A5F0-686B-4D93-A89B-521C1B66B2AD}"/>
              </a:ext>
            </a:extLst>
          </p:cNvPr>
          <p:cNvSpPr/>
          <p:nvPr/>
        </p:nvSpPr>
        <p:spPr>
          <a:xfrm rot="14711020">
            <a:off x="220228" y="185276"/>
            <a:ext cx="244435" cy="473032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241300" dist="38100" dir="5400000" algn="t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42925" latinLnBrk="0">
              <a:defRPr/>
            </a:pPr>
            <a:endParaRPr lang="en-US" altLang="ko-KR" sz="700" kern="0" dirty="0">
              <a:solidFill>
                <a:srgbClr val="44546A">
                  <a:lumMod val="75000"/>
                </a:srgbClr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0DA5BFB-D9E9-41E7-B35B-FE5DB6EA85DA}"/>
              </a:ext>
            </a:extLst>
          </p:cNvPr>
          <p:cNvSpPr txBox="1"/>
          <p:nvPr/>
        </p:nvSpPr>
        <p:spPr>
          <a:xfrm>
            <a:off x="10487227" y="6396511"/>
            <a:ext cx="373820" cy="3401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1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D2741"/>
                </a:solidFill>
                <a:latin typeface="+mj-lt"/>
                <a:ea typeface="타이포_쌍문동 B" panose="02020803020101020101" pitchFamily="18" charset="-127"/>
              </a:rPr>
              <a:t>07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D1A74B1-023F-4D0D-A8F9-50696D2A94E7}"/>
              </a:ext>
            </a:extLst>
          </p:cNvPr>
          <p:cNvSpPr txBox="1"/>
          <p:nvPr/>
        </p:nvSpPr>
        <p:spPr>
          <a:xfrm>
            <a:off x="11687757" y="6396511"/>
            <a:ext cx="373820" cy="3401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1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D2741">
                    <a:alpha val="20000"/>
                  </a:srgbClr>
                </a:solidFill>
                <a:latin typeface="+mj-lt"/>
                <a:ea typeface="타이포_쌍문동 B" panose="02020803020101020101" pitchFamily="18" charset="-127"/>
              </a:rPr>
              <a:t>08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7615AB99-576E-47EA-9AE0-D73B89F38644}"/>
              </a:ext>
            </a:extLst>
          </p:cNvPr>
          <p:cNvCxnSpPr>
            <a:cxnSpLocks/>
          </p:cNvCxnSpPr>
          <p:nvPr/>
        </p:nvCxnSpPr>
        <p:spPr>
          <a:xfrm>
            <a:off x="11010514" y="6575021"/>
            <a:ext cx="601515" cy="0"/>
          </a:xfrm>
          <a:prstGeom prst="line">
            <a:avLst/>
          </a:prstGeom>
          <a:ln w="25400">
            <a:solidFill>
              <a:srgbClr val="2D274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DFB67B0D-3A94-142E-D5D1-014898FEFCBB}"/>
              </a:ext>
            </a:extLst>
          </p:cNvPr>
          <p:cNvSpPr txBox="1"/>
          <p:nvPr/>
        </p:nvSpPr>
        <p:spPr>
          <a:xfrm>
            <a:off x="7969314" y="183735"/>
            <a:ext cx="615696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en-US" altLang="ko-KR" sz="2000" b="1" i="1" kern="0" dirty="0">
                <a:latin typeface="+mj-lt"/>
              </a:rPr>
              <a:t>2. </a:t>
            </a:r>
            <a:r>
              <a:rPr lang="ko-KR" altLang="en-US" sz="2000" b="1" i="1" kern="0" dirty="0">
                <a:latin typeface="+mj-lt"/>
              </a:rPr>
              <a:t>해결 방안</a:t>
            </a:r>
            <a:endParaRPr lang="en-US" altLang="ko-KR" sz="2000" b="1" i="1" kern="0" dirty="0">
              <a:latin typeface="+mj-lt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0F79BE22-AEB5-B9F0-F647-E27E48F8BE67}"/>
              </a:ext>
            </a:extLst>
          </p:cNvPr>
          <p:cNvGrpSpPr/>
          <p:nvPr/>
        </p:nvGrpSpPr>
        <p:grpSpPr>
          <a:xfrm>
            <a:off x="459198" y="746732"/>
            <a:ext cx="10795757" cy="4774781"/>
            <a:chOff x="459198" y="746732"/>
            <a:chExt cx="10795757" cy="4774781"/>
          </a:xfrm>
        </p:grpSpPr>
        <p:pic>
          <p:nvPicPr>
            <p:cNvPr id="5" name="_x349519328">
              <a:extLst>
                <a:ext uri="{FF2B5EF4-FFF2-40B4-BE49-F238E27FC236}">
                  <a16:creationId xmlns:a16="http://schemas.microsoft.com/office/drawing/2014/main" id="{719688BC-7D05-94FE-FE73-16D30E81D34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6856" y="2221422"/>
              <a:ext cx="3176904" cy="3164739"/>
            </a:xfrm>
            <a:prstGeom prst="rect">
              <a:avLst/>
            </a:prstGeom>
            <a:noFill/>
            <a:effectLst>
              <a:reflection blurRad="6350" stA="52000" endA="300" endPos="35000" dir="5400000" sy="-100000" algn="bl" rotWithShape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B8493B1-A2D7-0DA2-E101-F72CC93B9BAC}"/>
                </a:ext>
              </a:extLst>
            </p:cNvPr>
            <p:cNvSpPr txBox="1"/>
            <p:nvPr/>
          </p:nvSpPr>
          <p:spPr>
            <a:xfrm>
              <a:off x="5083079" y="1827853"/>
              <a:ext cx="617187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500" dirty="0">
                  <a:latin typeface="a타이틀고딕3" panose="02020600000000000000" pitchFamily="18" charset="-127"/>
                  <a:ea typeface="a타이틀고딕3" panose="02020600000000000000" pitchFamily="18" charset="-127"/>
                </a:rPr>
                <a:t>Daegu </a:t>
              </a:r>
              <a:r>
                <a:rPr lang="en-US" altLang="ko-KR" sz="3500" dirty="0">
                  <a:solidFill>
                    <a:schemeClr val="accent1"/>
                  </a:solidFill>
                  <a:latin typeface="a타이틀고딕3" panose="02020600000000000000" pitchFamily="18" charset="-127"/>
                  <a:ea typeface="a타이틀고딕3" panose="02020600000000000000" pitchFamily="18" charset="-127"/>
                </a:rPr>
                <a:t>C</a:t>
              </a:r>
              <a:r>
                <a:rPr lang="en-US" altLang="ko-KR" sz="3500" dirty="0">
                  <a:solidFill>
                    <a:schemeClr val="accent6"/>
                  </a:solidFill>
                  <a:latin typeface="a타이틀고딕3" panose="02020600000000000000" pitchFamily="18" charset="-127"/>
                  <a:ea typeface="a타이틀고딕3" panose="02020600000000000000" pitchFamily="18" charset="-127"/>
                </a:rPr>
                <a:t>o</a:t>
              </a:r>
              <a:r>
                <a:rPr lang="en-US" altLang="ko-KR" sz="3500" dirty="0">
                  <a:solidFill>
                    <a:srgbClr val="FF5050"/>
                  </a:solidFill>
                  <a:latin typeface="a타이틀고딕3" panose="02020600000000000000" pitchFamily="18" charset="-127"/>
                  <a:ea typeface="a타이틀고딕3" panose="02020600000000000000" pitchFamily="18" charset="-127"/>
                </a:rPr>
                <a:t>l</a:t>
              </a:r>
              <a:r>
                <a:rPr lang="en-US" altLang="ko-KR" sz="3500" dirty="0">
                  <a:solidFill>
                    <a:srgbClr val="7030A0"/>
                  </a:solidFill>
                  <a:latin typeface="a타이틀고딕3" panose="02020600000000000000" pitchFamily="18" charset="-127"/>
                  <a:ea typeface="a타이틀고딕3" panose="02020600000000000000" pitchFamily="18" charset="-127"/>
                </a:rPr>
                <a:t>o</a:t>
              </a:r>
              <a:r>
                <a:rPr lang="en-US" altLang="ko-KR" sz="3500" dirty="0">
                  <a:solidFill>
                    <a:schemeClr val="accent4"/>
                  </a:solidFill>
                  <a:latin typeface="a타이틀고딕3" panose="02020600000000000000" pitchFamily="18" charset="-127"/>
                  <a:ea typeface="a타이틀고딕3" panose="02020600000000000000" pitchFamily="18" charset="-127"/>
                </a:rPr>
                <a:t>r</a:t>
              </a:r>
              <a:r>
                <a:rPr lang="en-US" altLang="ko-KR" sz="3500" dirty="0">
                  <a:latin typeface="a타이틀고딕3" panose="02020600000000000000" pitchFamily="18" charset="-127"/>
                  <a:ea typeface="a타이틀고딕3" panose="02020600000000000000" pitchFamily="18" charset="-127"/>
                </a:rPr>
                <a:t>ful Card App</a:t>
              </a:r>
              <a:endParaRPr lang="ko-KR" altLang="en-US" sz="3500" dirty="0">
                <a:latin typeface="a타이틀고딕3" panose="02020600000000000000" pitchFamily="18" charset="-127"/>
                <a:ea typeface="a타이틀고딕3" panose="02020600000000000000" pitchFamily="18" charset="-127"/>
              </a:endParaRPr>
            </a:p>
          </p:txBody>
        </p: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D1C068B4-2DFF-3C56-D308-B9D0CDC9139D}"/>
                </a:ext>
              </a:extLst>
            </p:cNvPr>
            <p:cNvGrpSpPr/>
            <p:nvPr/>
          </p:nvGrpSpPr>
          <p:grpSpPr>
            <a:xfrm>
              <a:off x="5156719" y="2545385"/>
              <a:ext cx="5371983" cy="2976128"/>
              <a:chOff x="5188884" y="1676827"/>
              <a:chExt cx="5371983" cy="2976128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39F03C4-75AB-6714-1667-E9B59410F7B7}"/>
                  </a:ext>
                </a:extLst>
              </p:cNvPr>
              <p:cNvSpPr txBox="1"/>
              <p:nvPr/>
            </p:nvSpPr>
            <p:spPr>
              <a:xfrm>
                <a:off x="5188884" y="1676827"/>
                <a:ext cx="5236006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2400" dirty="0">
                    <a:latin typeface="a늘봄" panose="02020600000000000000" pitchFamily="18" charset="-127"/>
                    <a:ea typeface="a늘봄" panose="02020600000000000000" pitchFamily="18" charset="-127"/>
                  </a:rPr>
                  <a:t>    </a:t>
                </a:r>
                <a:r>
                  <a:rPr lang="ko-KR" altLang="en-US" sz="2400" dirty="0">
                    <a:latin typeface="a타이틀고딕2" panose="02020600000000000000" pitchFamily="18" charset="-127"/>
                    <a:ea typeface="a타이틀고딕2" panose="02020600000000000000" pitchFamily="18" charset="-127"/>
                  </a:rPr>
                  <a:t>가맹점 찾기 용이</a:t>
                </a:r>
              </a:p>
              <a:p>
                <a:pPr>
                  <a:lnSpc>
                    <a:spcPct val="150000"/>
                  </a:lnSpc>
                </a:pPr>
                <a:r>
                  <a:rPr lang="ko-KR" altLang="en-US" sz="2400" dirty="0">
                    <a:latin typeface="a늘봄" panose="02020600000000000000" pitchFamily="18" charset="-127"/>
                    <a:ea typeface="a늘봄" panose="02020600000000000000" pitchFamily="18" charset="-127"/>
                  </a:rPr>
                  <a:t>    </a:t>
                </a:r>
                <a:r>
                  <a:rPr lang="ko-KR" altLang="en-US" sz="2400" dirty="0">
                    <a:latin typeface="a타이틀고딕2" panose="02020600000000000000" pitchFamily="18" charset="-127"/>
                    <a:ea typeface="a타이틀고딕2" panose="02020600000000000000" pitchFamily="18" charset="-127"/>
                  </a:rPr>
                  <a:t>카드 등록 용이</a:t>
                </a:r>
              </a:p>
              <a:p>
                <a:pPr>
                  <a:lnSpc>
                    <a:spcPct val="150000"/>
                  </a:lnSpc>
                </a:pPr>
                <a:r>
                  <a:rPr lang="ko-KR" altLang="en-US" sz="2400" dirty="0">
                    <a:latin typeface="a늘봄" panose="02020600000000000000" pitchFamily="18" charset="-127"/>
                    <a:ea typeface="a늘봄" panose="02020600000000000000" pitchFamily="18" charset="-127"/>
                  </a:rPr>
                  <a:t>    </a:t>
                </a:r>
                <a:r>
                  <a:rPr lang="ko-KR" altLang="en-US" sz="2400" dirty="0">
                    <a:latin typeface="a타이틀고딕2" panose="02020600000000000000" pitchFamily="18" charset="-127"/>
                    <a:ea typeface="a타이틀고딕2" panose="02020600000000000000" pitchFamily="18" charset="-127"/>
                  </a:rPr>
                  <a:t>카드 잔액 조회 용이</a:t>
                </a:r>
                <a:endParaRPr lang="en-US" altLang="ko-KR" sz="2400" dirty="0">
                  <a:latin typeface="a타이틀고딕2" panose="02020600000000000000" pitchFamily="18" charset="-127"/>
                  <a:ea typeface="a타이틀고딕2" panose="02020600000000000000" pitchFamily="18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2400" dirty="0">
                    <a:latin typeface="a늘봄" panose="02020600000000000000" pitchFamily="18" charset="-127"/>
                    <a:ea typeface="a늘봄" panose="02020600000000000000" pitchFamily="18" charset="-127"/>
                  </a:rPr>
                  <a:t>    </a:t>
                </a:r>
                <a:r>
                  <a:rPr lang="ko-KR" altLang="en-US" sz="2400" dirty="0">
                    <a:latin typeface="a타이틀고딕2" panose="02020600000000000000" pitchFamily="18" charset="-127"/>
                    <a:ea typeface="a타이틀고딕2" panose="02020600000000000000" pitchFamily="18" charset="-127"/>
                  </a:rPr>
                  <a:t>앱 사용자 간의 커뮤니티 형성 </a:t>
                </a:r>
              </a:p>
            </p:txBody>
          </p:sp>
          <p:grpSp>
            <p:nvGrpSpPr>
              <p:cNvPr id="13" name="그룹 12">
                <a:extLst>
                  <a:ext uri="{FF2B5EF4-FFF2-40B4-BE49-F238E27FC236}">
                    <a16:creationId xmlns:a16="http://schemas.microsoft.com/office/drawing/2014/main" id="{4D31D07D-EC17-EAE8-93D6-847345FB6C5F}"/>
                  </a:ext>
                </a:extLst>
              </p:cNvPr>
              <p:cNvGrpSpPr/>
              <p:nvPr/>
            </p:nvGrpSpPr>
            <p:grpSpPr>
              <a:xfrm>
                <a:off x="5188884" y="1821411"/>
                <a:ext cx="5371983" cy="2831544"/>
                <a:chOff x="5188884" y="1821411"/>
                <a:chExt cx="5371983" cy="2831544"/>
              </a:xfrm>
            </p:grpSpPr>
            <p:pic>
              <p:nvPicPr>
                <p:cNvPr id="14" name="Picture 2">
                  <a:extLst>
                    <a:ext uri="{FF2B5EF4-FFF2-40B4-BE49-F238E27FC236}">
                      <a16:creationId xmlns:a16="http://schemas.microsoft.com/office/drawing/2014/main" id="{4CDEB9D0-808A-C22F-9B85-B9CA7799563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188884" y="1821411"/>
                  <a:ext cx="408226" cy="40822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15" name="Picture 2">
                  <a:extLst>
                    <a:ext uri="{FF2B5EF4-FFF2-40B4-BE49-F238E27FC236}">
                      <a16:creationId xmlns:a16="http://schemas.microsoft.com/office/drawing/2014/main" id="{2ED7C738-FCDC-CFE0-2A36-D6673D39D98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188884" y="2380315"/>
                  <a:ext cx="408226" cy="40822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16" name="Picture 2">
                  <a:extLst>
                    <a:ext uri="{FF2B5EF4-FFF2-40B4-BE49-F238E27FC236}">
                      <a16:creationId xmlns:a16="http://schemas.microsoft.com/office/drawing/2014/main" id="{784FBEE9-1357-5D5B-F083-62AA8D9D131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188884" y="2935234"/>
                  <a:ext cx="408226" cy="40822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A1986D8D-6418-0754-D94D-EBBA23A32926}"/>
                    </a:ext>
                  </a:extLst>
                </p:cNvPr>
                <p:cNvSpPr txBox="1"/>
                <p:nvPr/>
              </p:nvSpPr>
              <p:spPr>
                <a:xfrm>
                  <a:off x="5188884" y="4129735"/>
                  <a:ext cx="5371983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2800" dirty="0">
                      <a:solidFill>
                        <a:srgbClr val="EC6864"/>
                      </a:solidFill>
                      <a:latin typeface="a타이틀고딕3" panose="02020600000000000000" pitchFamily="18" charset="-127"/>
                      <a:ea typeface="a타이틀고딕3" panose="02020600000000000000" pitchFamily="18" charset="-127"/>
                      <a:sym typeface="Wingdings" panose="05000000000000000000" pitchFamily="2" charset="2"/>
                    </a:rPr>
                    <a:t>▶</a:t>
                  </a:r>
                  <a:r>
                    <a:rPr lang="en-US" altLang="ko-KR" sz="2400" dirty="0">
                      <a:solidFill>
                        <a:srgbClr val="EC6864"/>
                      </a:solidFill>
                      <a:latin typeface="a타이틀고딕3" panose="02020600000000000000" pitchFamily="18" charset="-127"/>
                      <a:ea typeface="a타이틀고딕3" panose="02020600000000000000" pitchFamily="18" charset="-127"/>
                      <a:sym typeface="Wingdings" panose="05000000000000000000" pitchFamily="2" charset="2"/>
                    </a:rPr>
                    <a:t> </a:t>
                  </a:r>
                  <a:r>
                    <a:rPr lang="ko-KR" altLang="en-US" sz="2400" dirty="0">
                      <a:solidFill>
                        <a:srgbClr val="EC6864"/>
                      </a:solidFill>
                      <a:latin typeface="a타이틀고딕3" panose="02020600000000000000" pitchFamily="18" charset="-127"/>
                      <a:ea typeface="a타이틀고딕3" panose="02020600000000000000" pitchFamily="18" charset="-127"/>
                    </a:rPr>
                    <a:t>대구시 결식 아동을 위한 특색 있는 앱 </a:t>
                  </a:r>
                </a:p>
              </p:txBody>
            </p:sp>
            <p:pic>
              <p:nvPicPr>
                <p:cNvPr id="18" name="Picture 2">
                  <a:extLst>
                    <a:ext uri="{FF2B5EF4-FFF2-40B4-BE49-F238E27FC236}">
                      <a16:creationId xmlns:a16="http://schemas.microsoft.com/office/drawing/2014/main" id="{EF5DDADA-02F9-051B-FBB5-510BF768277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188884" y="3489317"/>
                  <a:ext cx="408226" cy="40822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FDCF92B-E3F4-E815-0843-E99106E9EE64}"/>
                </a:ext>
              </a:extLst>
            </p:cNvPr>
            <p:cNvSpPr txBox="1"/>
            <p:nvPr/>
          </p:nvSpPr>
          <p:spPr>
            <a:xfrm>
              <a:off x="459198" y="746732"/>
              <a:ext cx="623454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“</a:t>
              </a:r>
              <a:r>
                <a:rPr lang="en-US" altLang="ko-KR" dirty="0"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 </a:t>
              </a:r>
              <a:r>
                <a:rPr lang="ko-KR" altLang="en-US" dirty="0"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대구시 컬러풀카드 앱 </a:t>
              </a:r>
              <a:r>
                <a:rPr lang="en-US" altLang="ko-KR" dirty="0"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” </a:t>
              </a:r>
              <a:r>
                <a:rPr lang="ko-KR" altLang="en-US" dirty="0"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한마디로 나타내면</a:t>
              </a:r>
              <a:r>
                <a:rPr lang="en-US" altLang="ko-KR" dirty="0"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? 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43C27A3-B378-5C01-715D-4C8F22CE755C}"/>
                </a:ext>
              </a:extLst>
            </p:cNvPr>
            <p:cNvSpPr txBox="1"/>
            <p:nvPr/>
          </p:nvSpPr>
          <p:spPr>
            <a:xfrm>
              <a:off x="608418" y="1116389"/>
              <a:ext cx="7124700" cy="5539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3A9FE6"/>
                  </a:solidFill>
                  <a:effectLst/>
                  <a:uLnTx/>
                  <a:uFillTx/>
                  <a:latin typeface="a타이틀고딕2" panose="02020600000000000000" pitchFamily="18" charset="-127"/>
                  <a:ea typeface="a타이틀고딕2" panose="02020600000000000000" pitchFamily="18" charset="-127"/>
                  <a:cs typeface="Cascadia Code SemiBold" panose="020B0609020000020004" pitchFamily="49" charset="0"/>
                </a:rPr>
                <a:t>#Easy #Speed #Together</a:t>
              </a: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3A9FE6"/>
                  </a:solidFill>
                  <a:effectLst/>
                  <a:uLnTx/>
                  <a:uFillTx/>
                  <a:latin typeface="a타이틀고딕2" panose="02020600000000000000" pitchFamily="18" charset="-127"/>
                  <a:ea typeface="a타이틀고딕2" panose="02020600000000000000" pitchFamily="18" charset="-127"/>
                  <a:cs typeface="Cascadia Code SemiBold" panose="020B0609020000020004" pitchFamily="49" charset="0"/>
                </a:rPr>
                <a:t>#</a:t>
              </a: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3A9FE6"/>
                  </a:solidFill>
                  <a:effectLst/>
                  <a:uLnTx/>
                  <a:uFillTx/>
                  <a:latin typeface="a타이틀고딕2" panose="02020600000000000000" pitchFamily="18" charset="-127"/>
                  <a:ea typeface="a타이틀고딕2" panose="02020600000000000000" pitchFamily="18" charset="-127"/>
                  <a:cs typeface="Cascadia Code SemiBold" panose="020B0609020000020004" pitchFamily="49" charset="0"/>
                </a:rPr>
                <a:t>모두가 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3A9FE6"/>
                  </a:solidFill>
                  <a:effectLst/>
                  <a:uLnTx/>
                  <a:uFillTx/>
                  <a:latin typeface="a타이틀고딕2" panose="02020600000000000000" pitchFamily="18" charset="-127"/>
                  <a:ea typeface="a타이틀고딕2" panose="02020600000000000000" pitchFamily="18" charset="-127"/>
                  <a:cs typeface="Cascadia Code SemiBold" panose="020B0609020000020004" pitchFamily="49" charset="0"/>
                </a:rPr>
                <a:t>#</a:t>
              </a: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3A9FE6"/>
                  </a:solidFill>
                  <a:effectLst/>
                  <a:uLnTx/>
                  <a:uFillTx/>
                  <a:latin typeface="a타이틀고딕2" panose="02020600000000000000" pitchFamily="18" charset="-127"/>
                  <a:ea typeface="a타이틀고딕2" panose="02020600000000000000" pitchFamily="18" charset="-127"/>
                  <a:cs typeface="Cascadia Code SemiBold" panose="020B0609020000020004" pitchFamily="49" charset="0"/>
                </a:rPr>
                <a:t>함께 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3A9FE6"/>
                  </a:solidFill>
                  <a:effectLst/>
                  <a:uLnTx/>
                  <a:uFillTx/>
                  <a:latin typeface="a타이틀고딕2" panose="02020600000000000000" pitchFamily="18" charset="-127"/>
                  <a:ea typeface="a타이틀고딕2" panose="02020600000000000000" pitchFamily="18" charset="-127"/>
                  <a:cs typeface="Cascadia Code SemiBold" panose="020B0609020000020004" pitchFamily="49" charset="0"/>
                </a:rPr>
                <a:t>#</a:t>
              </a: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3A9FE6"/>
                  </a:solidFill>
                  <a:effectLst/>
                  <a:uLnTx/>
                  <a:uFillTx/>
                  <a:latin typeface="a타이틀고딕2" panose="02020600000000000000" pitchFamily="18" charset="-127"/>
                  <a:ea typeface="a타이틀고딕2" panose="02020600000000000000" pitchFamily="18" charset="-127"/>
                  <a:cs typeface="Cascadia Code SemiBold" panose="020B0609020000020004" pitchFamily="49" charset="0"/>
                </a:rPr>
                <a:t>쉽게 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3A9FE6"/>
                  </a:solidFill>
                  <a:effectLst/>
                  <a:uLnTx/>
                  <a:uFillTx/>
                  <a:latin typeface="a타이틀고딕2" panose="02020600000000000000" pitchFamily="18" charset="-127"/>
                  <a:ea typeface="a타이틀고딕2" panose="02020600000000000000" pitchFamily="18" charset="-127"/>
                  <a:cs typeface="Cascadia Code SemiBold" panose="020B0609020000020004" pitchFamily="49" charset="0"/>
                </a:rPr>
                <a:t>#</a:t>
              </a: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3A9FE6"/>
                  </a:solidFill>
                  <a:effectLst/>
                  <a:uLnTx/>
                  <a:uFillTx/>
                  <a:latin typeface="a타이틀고딕2" panose="02020600000000000000" pitchFamily="18" charset="-127"/>
                  <a:ea typeface="a타이틀고딕2" panose="02020600000000000000" pitchFamily="18" charset="-127"/>
                  <a:cs typeface="Cascadia Code SemiBold" panose="020B0609020000020004" pitchFamily="49" charset="0"/>
                </a:rPr>
                <a:t>빠르게</a:t>
              </a:r>
              <a:endPara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3A9FE6"/>
                </a:solidFill>
                <a:effectLst/>
                <a:uLnTx/>
                <a:uFillTx/>
                <a:latin typeface="a타이틀고딕2" panose="02020600000000000000" pitchFamily="18" charset="-127"/>
                <a:ea typeface="a타이틀고딕2" panose="02020600000000000000" pitchFamily="18" charset="-127"/>
                <a:cs typeface="Cascadia Code SemiBold" panose="020B0609020000020004" pitchFamily="49" charset="0"/>
              </a:endParaRPr>
            </a:p>
          </p:txBody>
        </p:sp>
      </p:grpSp>
      <p:sp>
        <p:nvSpPr>
          <p:cNvPr id="21" name="사각형: 둥근 모서리 10">
            <a:extLst>
              <a:ext uri="{FF2B5EF4-FFF2-40B4-BE49-F238E27FC236}">
                <a16:creationId xmlns:a16="http://schemas.microsoft.com/office/drawing/2014/main" id="{068F40B3-339D-B817-6D8F-196BB3D5A38D}"/>
              </a:ext>
            </a:extLst>
          </p:cNvPr>
          <p:cNvSpPr/>
          <p:nvPr/>
        </p:nvSpPr>
        <p:spPr>
          <a:xfrm>
            <a:off x="293846" y="162976"/>
            <a:ext cx="6234545" cy="473032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241300" dist="38100" dir="5400000" algn="t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2400" b="1" i="1" kern="0" dirty="0">
                <a:solidFill>
                  <a:prstClr val="white"/>
                </a:solidFill>
              </a:rPr>
              <a:t>결식아동 대상의 </a:t>
            </a:r>
            <a:r>
              <a:rPr lang="en-US" altLang="ko-KR" sz="2400" b="1" i="1" kern="0" dirty="0">
                <a:solidFill>
                  <a:prstClr val="white"/>
                </a:solidFill>
              </a:rPr>
              <a:t>NEW </a:t>
            </a:r>
            <a:r>
              <a:rPr lang="ko-KR" altLang="en-US" sz="2400" b="1" i="1" kern="0" dirty="0">
                <a:solidFill>
                  <a:prstClr val="white"/>
                </a:solidFill>
              </a:rPr>
              <a:t>모바일앱</a:t>
            </a:r>
            <a:r>
              <a:rPr lang="en-US" altLang="ko-KR" sz="2400" b="1" i="1" kern="0" dirty="0">
                <a:solidFill>
                  <a:prstClr val="white"/>
                </a:solidFill>
              </a:rPr>
              <a:t> !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30022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714"/>
    </mc:Choice>
    <mc:Fallback xmlns="">
      <p:transition spd="slow" advTm="10714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사각형: 둥근 모서리 5">
            <a:extLst>
              <a:ext uri="{FF2B5EF4-FFF2-40B4-BE49-F238E27FC236}">
                <a16:creationId xmlns:a16="http://schemas.microsoft.com/office/drawing/2014/main" id="{4936396F-23CB-4FA7-A832-F70FCC887A57}"/>
              </a:ext>
            </a:extLst>
          </p:cNvPr>
          <p:cNvSpPr/>
          <p:nvPr/>
        </p:nvSpPr>
        <p:spPr>
          <a:xfrm>
            <a:off x="669143" y="794828"/>
            <a:ext cx="2836800" cy="5780193"/>
          </a:xfrm>
          <a:prstGeom prst="roundRect">
            <a:avLst>
              <a:gd name="adj" fmla="val 6495"/>
            </a:avLst>
          </a:prstGeom>
          <a:solidFill>
            <a:schemeClr val="tx2">
              <a:lumMod val="50000"/>
            </a:schemeClr>
          </a:solidFill>
          <a:ln w="857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7F7215D-15F7-863E-3469-20B01A773DF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849" b="6060"/>
          <a:stretch/>
        </p:blipFill>
        <p:spPr>
          <a:xfrm>
            <a:off x="3876070" y="952742"/>
            <a:ext cx="2765831" cy="52020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5" name="_x526713696">
            <a:extLst>
              <a:ext uri="{FF2B5EF4-FFF2-40B4-BE49-F238E27FC236}">
                <a16:creationId xmlns:a16="http://schemas.microsoft.com/office/drawing/2014/main" id="{D7FFC2C0-03EA-BBC3-54FC-6C06937A74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226" y="958248"/>
            <a:ext cx="2858400" cy="5269398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CE1EBBD-5606-A539-1346-35163FEB21C8}"/>
              </a:ext>
            </a:extLst>
          </p:cNvPr>
          <p:cNvSpPr txBox="1"/>
          <p:nvPr/>
        </p:nvSpPr>
        <p:spPr>
          <a:xfrm>
            <a:off x="5431598" y="2844225"/>
            <a:ext cx="7014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ln>
                  <a:solidFill>
                    <a:srgbClr val="FF6600"/>
                  </a:solidFill>
                </a:ln>
                <a:solidFill>
                  <a:srgbClr val="FF6600"/>
                </a:solidFill>
              </a:rPr>
              <a:t>√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3EE85C6-E121-7969-A3A9-1BF957B58734}"/>
              </a:ext>
            </a:extLst>
          </p:cNvPr>
          <p:cNvSpPr txBox="1"/>
          <p:nvPr/>
        </p:nvSpPr>
        <p:spPr>
          <a:xfrm>
            <a:off x="1737587" y="654329"/>
            <a:ext cx="9178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ln w="12700">
                  <a:solidFill>
                    <a:srgbClr val="FF6600"/>
                  </a:solidFill>
                  <a:prstDash val="solid"/>
                </a:ln>
                <a:solidFill>
                  <a:srgbClr val="FF6600"/>
                </a:solidFill>
              </a:rPr>
              <a:t>√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6415CE9-2DF8-D32C-D40E-3FFC00133FC3}"/>
              </a:ext>
            </a:extLst>
          </p:cNvPr>
          <p:cNvSpPr txBox="1"/>
          <p:nvPr/>
        </p:nvSpPr>
        <p:spPr>
          <a:xfrm>
            <a:off x="7052619" y="2758006"/>
            <a:ext cx="5179565" cy="3103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 fontAlgn="base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400" kern="0" spc="0" dirty="0">
                <a:solidFill>
                  <a:srgbClr val="000000"/>
                </a:solidFill>
                <a:effectLst/>
                <a:latin typeface="a타이틀고딕2" panose="02020600000000000000" pitchFamily="18" charset="-127"/>
                <a:ea typeface="a타이틀고딕2" panose="02020600000000000000" pitchFamily="18" charset="-127"/>
              </a:rPr>
              <a:t> </a:t>
            </a:r>
            <a:r>
              <a:rPr lang="ko-KR" altLang="en-US" sz="2400" kern="0" dirty="0">
                <a:solidFill>
                  <a:srgbClr val="000000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한 눈에 보기 </a:t>
            </a:r>
            <a:r>
              <a:rPr lang="ko-KR" altLang="en-US" sz="2400" kern="0" dirty="0">
                <a:solidFill>
                  <a:srgbClr val="000000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쉬운</a:t>
            </a:r>
            <a:r>
              <a:rPr lang="ko-KR" altLang="en-US" sz="2400" kern="0" dirty="0">
                <a:solidFill>
                  <a:srgbClr val="000000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 </a:t>
            </a:r>
            <a:r>
              <a:rPr lang="ko-KR" altLang="en-US" sz="2400" kern="0" dirty="0">
                <a:solidFill>
                  <a:srgbClr val="000000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지도</a:t>
            </a:r>
            <a:endParaRPr lang="en-US" altLang="ko-KR" sz="2400" kern="0" dirty="0">
              <a:solidFill>
                <a:srgbClr val="000000"/>
              </a:solidFill>
              <a:latin typeface="a타이틀고딕3" panose="02020600000000000000" pitchFamily="18" charset="-127"/>
              <a:ea typeface="a타이틀고딕3" panose="02020600000000000000" pitchFamily="18" charset="-127"/>
            </a:endParaRPr>
          </a:p>
          <a:p>
            <a:pPr marL="342900" lvl="0" indent="-342900" algn="just" fontAlgn="base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400" kern="0" spc="0" dirty="0">
                <a:solidFill>
                  <a:srgbClr val="000000"/>
                </a:solidFill>
                <a:effectLst/>
                <a:latin typeface="a타이틀고딕2" panose="02020600000000000000" pitchFamily="18" charset="-127"/>
                <a:ea typeface="a타이틀고딕2" panose="02020600000000000000" pitchFamily="18" charset="-127"/>
              </a:rPr>
              <a:t> </a:t>
            </a:r>
            <a:r>
              <a:rPr lang="ko-KR" altLang="en-US" sz="2400" kern="0" dirty="0">
                <a:solidFill>
                  <a:srgbClr val="000000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직관적</a:t>
            </a:r>
            <a:r>
              <a:rPr lang="ko-KR" altLang="en-US" sz="2400" kern="0" dirty="0">
                <a:solidFill>
                  <a:srgbClr val="000000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인 가게정보 확인</a:t>
            </a:r>
            <a:endParaRPr lang="en-US" altLang="ko-KR" sz="2400" kern="0" spc="0" dirty="0">
              <a:solidFill>
                <a:srgbClr val="000000"/>
              </a:solidFill>
              <a:effectLst/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  <a:p>
            <a:pPr marL="342900" lvl="0" indent="-342900" algn="just" fontAlgn="base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400" kern="0" dirty="0">
                <a:solidFill>
                  <a:srgbClr val="000000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 급식</a:t>
            </a:r>
            <a:r>
              <a:rPr lang="en-US" altLang="ko-KR" sz="2400" kern="0" dirty="0">
                <a:solidFill>
                  <a:srgbClr val="000000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,</a:t>
            </a:r>
            <a:r>
              <a:rPr lang="ko-KR" altLang="en-US" sz="2400" kern="0" dirty="0">
                <a:solidFill>
                  <a:srgbClr val="000000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부식 및 교육 가맹점 </a:t>
            </a:r>
            <a:r>
              <a:rPr lang="ko-KR" altLang="en-US" sz="2400" kern="0" dirty="0">
                <a:solidFill>
                  <a:srgbClr val="000000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분류</a:t>
            </a:r>
            <a:endParaRPr lang="ko-KR" altLang="en-US" sz="2400" kern="100" spc="0" dirty="0">
              <a:solidFill>
                <a:srgbClr val="000000"/>
              </a:solidFill>
              <a:effectLst/>
              <a:latin typeface="a타이틀고딕3" panose="02020600000000000000" pitchFamily="18" charset="-127"/>
              <a:ea typeface="a타이틀고딕3" panose="02020600000000000000" pitchFamily="18" charset="-127"/>
            </a:endParaRPr>
          </a:p>
          <a:p>
            <a:pPr marL="342900" indent="-342900" algn="just" fontAlgn="base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400" kern="0" dirty="0">
                <a:solidFill>
                  <a:srgbClr val="000000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 자주 가는 곳을 </a:t>
            </a:r>
            <a:r>
              <a:rPr lang="ko-KR" altLang="en-US" sz="2400" kern="0" dirty="0" err="1">
                <a:solidFill>
                  <a:srgbClr val="000000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즐겨찾기</a:t>
            </a:r>
            <a:r>
              <a:rPr lang="ko-KR" altLang="en-US" sz="2400" kern="0" dirty="0" err="1">
                <a:solidFill>
                  <a:srgbClr val="000000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로</a:t>
            </a:r>
            <a:r>
              <a:rPr lang="ko-KR" altLang="en-US" sz="2400" kern="0" dirty="0">
                <a:solidFill>
                  <a:srgbClr val="000000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 등록⭐ </a:t>
            </a:r>
            <a:endParaRPr lang="en-US" altLang="ko-KR" sz="2400" kern="0" spc="0" dirty="0">
              <a:solidFill>
                <a:srgbClr val="000000"/>
              </a:solidFill>
              <a:effectLst/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  <a:p>
            <a:pPr marL="342900" indent="-342900" algn="just" fontAlgn="base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400" kern="0" dirty="0">
                <a:solidFill>
                  <a:srgbClr val="000000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 빠른 가맹점 </a:t>
            </a:r>
            <a:r>
              <a:rPr lang="ko-KR" altLang="en-US" sz="2400" kern="0" dirty="0">
                <a:solidFill>
                  <a:srgbClr val="000000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검색</a:t>
            </a:r>
            <a:r>
              <a:rPr lang="ko-KR" altLang="en-US" sz="2400" kern="0" dirty="0">
                <a:solidFill>
                  <a:srgbClr val="000000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 🔎</a:t>
            </a:r>
          </a:p>
          <a:p>
            <a:pPr marR="0" lvl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sz="1200" kern="100" spc="0" dirty="0">
              <a:solidFill>
                <a:srgbClr val="000000"/>
              </a:solidFill>
              <a:effectLst/>
              <a:latin typeface="맑은 고딕" panose="020B0503020000020004" pitchFamily="50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A5D8C780-3A41-D11E-2308-2A41EB93203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9946" y="6030572"/>
            <a:ext cx="627546" cy="627546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BF81FD12-CFC4-F15A-8902-A7C8DA45AD4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8020" y="6045380"/>
            <a:ext cx="626355" cy="627546"/>
          </a:xfrm>
          <a:prstGeom prst="rect">
            <a:avLst/>
          </a:prstGeom>
        </p:spPr>
      </p:pic>
      <p:pic>
        <p:nvPicPr>
          <p:cNvPr id="21" name="그림 20" descr="풀볼, 검은색, 닫기이(가) 표시된 사진&#10;&#10;자동 생성된 설명">
            <a:extLst>
              <a:ext uri="{FF2B5EF4-FFF2-40B4-BE49-F238E27FC236}">
                <a16:creationId xmlns:a16="http://schemas.microsoft.com/office/drawing/2014/main" id="{9D212B6B-7426-EC4E-3D4E-8314D8288BB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9193" y="6033805"/>
            <a:ext cx="627546" cy="627546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79537D9A-35D8-E71F-F1BC-934A13E7DC40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4746" y="6030572"/>
            <a:ext cx="627546" cy="627546"/>
          </a:xfrm>
          <a:prstGeom prst="rect">
            <a:avLst/>
          </a:prstGeom>
        </p:spPr>
      </p:pic>
      <p:sp>
        <p:nvSpPr>
          <p:cNvPr id="16" name="이등변 삼각형 15">
            <a:extLst>
              <a:ext uri="{FF2B5EF4-FFF2-40B4-BE49-F238E27FC236}">
                <a16:creationId xmlns:a16="http://schemas.microsoft.com/office/drawing/2014/main" id="{D438A5F0-686B-4D93-A89B-521C1B66B2AD}"/>
              </a:ext>
            </a:extLst>
          </p:cNvPr>
          <p:cNvSpPr/>
          <p:nvPr/>
        </p:nvSpPr>
        <p:spPr>
          <a:xfrm rot="14711020">
            <a:off x="220228" y="185276"/>
            <a:ext cx="244435" cy="473032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241300" dist="38100" dir="5400000" algn="t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42925" latinLnBrk="0">
              <a:defRPr/>
            </a:pPr>
            <a:endParaRPr lang="en-US" altLang="ko-KR" sz="700" kern="0" dirty="0">
              <a:solidFill>
                <a:srgbClr val="44546A">
                  <a:lumMod val="75000"/>
                </a:srgb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0DA5BFB-D9E9-41E7-B35B-FE5DB6EA85DA}"/>
              </a:ext>
            </a:extLst>
          </p:cNvPr>
          <p:cNvSpPr txBox="1"/>
          <p:nvPr/>
        </p:nvSpPr>
        <p:spPr>
          <a:xfrm>
            <a:off x="10487227" y="6396511"/>
            <a:ext cx="373820" cy="3401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1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D2741"/>
                </a:solidFill>
                <a:latin typeface="+mj-lt"/>
                <a:ea typeface="타이포_쌍문동 B" panose="02020803020101020101" pitchFamily="18" charset="-127"/>
              </a:rPr>
              <a:t>08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D1A74B1-023F-4D0D-A8F9-50696D2A94E7}"/>
              </a:ext>
            </a:extLst>
          </p:cNvPr>
          <p:cNvSpPr txBox="1"/>
          <p:nvPr/>
        </p:nvSpPr>
        <p:spPr>
          <a:xfrm>
            <a:off x="11687757" y="6396511"/>
            <a:ext cx="373820" cy="3401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1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D2741">
                    <a:alpha val="20000"/>
                  </a:srgbClr>
                </a:solidFill>
                <a:latin typeface="+mj-lt"/>
                <a:ea typeface="타이포_쌍문동 B" panose="02020803020101020101" pitchFamily="18" charset="-127"/>
              </a:rPr>
              <a:t>09</a:t>
            </a: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7615AB99-576E-47EA-9AE0-D73B89F38644}"/>
              </a:ext>
            </a:extLst>
          </p:cNvPr>
          <p:cNvCxnSpPr>
            <a:cxnSpLocks/>
          </p:cNvCxnSpPr>
          <p:nvPr/>
        </p:nvCxnSpPr>
        <p:spPr>
          <a:xfrm>
            <a:off x="11010514" y="6575021"/>
            <a:ext cx="601515" cy="0"/>
          </a:xfrm>
          <a:prstGeom prst="line">
            <a:avLst/>
          </a:prstGeom>
          <a:ln w="25400">
            <a:solidFill>
              <a:srgbClr val="2D274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_x347001128">
            <a:extLst>
              <a:ext uri="{FF2B5EF4-FFF2-40B4-BE49-F238E27FC236}">
                <a16:creationId xmlns:a16="http://schemas.microsoft.com/office/drawing/2014/main" id="{34AFA4B8-AA5F-68EE-12F7-DE82688296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631"/>
          <a:stretch/>
        </p:blipFill>
        <p:spPr bwMode="auto">
          <a:xfrm>
            <a:off x="3846566" y="952742"/>
            <a:ext cx="2825246" cy="5202000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820D6F70-5C4C-603C-E651-6D8669D58286}"/>
              </a:ext>
            </a:extLst>
          </p:cNvPr>
          <p:cNvSpPr/>
          <p:nvPr/>
        </p:nvSpPr>
        <p:spPr>
          <a:xfrm>
            <a:off x="3181174" y="3251409"/>
            <a:ext cx="917885" cy="353133"/>
          </a:xfrm>
          <a:prstGeom prst="rightArrow">
            <a:avLst>
              <a:gd name="adj1" fmla="val 30645"/>
              <a:gd name="adj2" fmla="val 72581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사각형: 둥근 모서리 10">
            <a:extLst>
              <a:ext uri="{FF2B5EF4-FFF2-40B4-BE49-F238E27FC236}">
                <a16:creationId xmlns:a16="http://schemas.microsoft.com/office/drawing/2014/main" id="{5D0AA499-CE32-A4A0-86C4-AAD94F7FAF88}"/>
              </a:ext>
            </a:extLst>
          </p:cNvPr>
          <p:cNvSpPr/>
          <p:nvPr/>
        </p:nvSpPr>
        <p:spPr>
          <a:xfrm>
            <a:off x="293846" y="162976"/>
            <a:ext cx="4752716" cy="473032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241300" dist="38100" dir="5400000" algn="t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2400" b="1" i="1" kern="0" dirty="0">
                <a:solidFill>
                  <a:prstClr val="white"/>
                </a:solidFill>
              </a:rPr>
              <a:t>#1 </a:t>
            </a:r>
            <a:r>
              <a:rPr lang="ko-KR" altLang="en-US" sz="2400" b="1" i="1" kern="0" dirty="0">
                <a:solidFill>
                  <a:prstClr val="white"/>
                </a:solidFill>
              </a:rPr>
              <a:t>컬러풀카드 가맹점 확인</a:t>
            </a:r>
            <a:endParaRPr lang="en-US" altLang="ko-KR" sz="2400" b="1" i="1" kern="0" dirty="0">
              <a:solidFill>
                <a:prstClr val="white"/>
              </a:solidFill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177BA345-8083-0A6B-64AE-48E808A81C5F}"/>
              </a:ext>
            </a:extLst>
          </p:cNvPr>
          <p:cNvSpPr/>
          <p:nvPr/>
        </p:nvSpPr>
        <p:spPr>
          <a:xfrm>
            <a:off x="7004391" y="1307105"/>
            <a:ext cx="4947259" cy="1281942"/>
          </a:xfrm>
          <a:prstGeom prst="roundRect">
            <a:avLst/>
          </a:prstGeom>
          <a:solidFill>
            <a:srgbClr val="FFD6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55752C9-EDB3-548E-BB52-5BFF822E0FBB}"/>
              </a:ext>
            </a:extLst>
          </p:cNvPr>
          <p:cNvSpPr txBox="1"/>
          <p:nvPr/>
        </p:nvSpPr>
        <p:spPr>
          <a:xfrm>
            <a:off x="7153480" y="1342203"/>
            <a:ext cx="7118430" cy="4185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600" kern="0" spc="0" dirty="0">
                <a:solidFill>
                  <a:schemeClr val="bg1"/>
                </a:solidFill>
                <a:effectLst/>
                <a:latin typeface="a타이틀고딕3" panose="02020600000000000000" pitchFamily="18" charset="-127"/>
                <a:ea typeface="a타이틀고딕3" panose="02020600000000000000" pitchFamily="18" charset="-127"/>
              </a:rPr>
              <a:t>첫 번째 해결책</a:t>
            </a:r>
            <a:r>
              <a:rPr lang="en-US" altLang="ko-KR" sz="1600" kern="0" spc="0" dirty="0">
                <a:solidFill>
                  <a:schemeClr val="bg1"/>
                </a:solidFill>
                <a:effectLst/>
                <a:latin typeface="a타이틀고딕3" panose="02020600000000000000" pitchFamily="18" charset="-127"/>
                <a:ea typeface="a타이틀고딕3" panose="02020600000000000000" pitchFamily="18" charset="-127"/>
              </a:rPr>
              <a:t>: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C4D1A6C-6B7E-C139-F3C0-943A5E2BB01D}"/>
              </a:ext>
            </a:extLst>
          </p:cNvPr>
          <p:cNvSpPr txBox="1"/>
          <p:nvPr/>
        </p:nvSpPr>
        <p:spPr>
          <a:xfrm>
            <a:off x="7153480" y="1649247"/>
            <a:ext cx="4798170" cy="7448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타이틀고딕4" panose="02020600000000000000" pitchFamily="18" charset="-127"/>
                <a:ea typeface="a타이틀고딕4" panose="02020600000000000000" pitchFamily="18" charset="-127"/>
              </a:rPr>
              <a:t>손쉬운</a:t>
            </a:r>
            <a:r>
              <a:rPr kumimoji="0" lang="ko-KR" alt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타이틀고딕4" panose="02020600000000000000" pitchFamily="18" charset="-127"/>
                <a:ea typeface="a타이틀고딕4" panose="02020600000000000000" pitchFamily="18" charset="-127"/>
              </a:rPr>
              <a:t> </a:t>
            </a:r>
            <a:r>
              <a:rPr kumimoji="0" lang="ko-KR" altLang="en-US" sz="2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타이틀고딕3" panose="02020600000000000000" pitchFamily="18" charset="-127"/>
                <a:ea typeface="a타이틀고딕3" panose="02020600000000000000" pitchFamily="18" charset="-127"/>
                <a:cs typeface="+mn-cs"/>
              </a:rPr>
              <a:t>컬러풀카드 가맹점 확인</a:t>
            </a:r>
            <a:endParaRPr kumimoji="0" lang="ko-KR" altLang="en-US" sz="27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타이틀고딕3" panose="02020600000000000000" pitchFamily="18" charset="-127"/>
              <a:ea typeface="a타이틀고딕3" panose="02020600000000000000" pitchFamily="18" charset="-127"/>
              <a:cs typeface="+mn-cs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770EF08-9059-5DB8-21EA-A0D39DEA19D2}"/>
              </a:ext>
            </a:extLst>
          </p:cNvPr>
          <p:cNvSpPr txBox="1"/>
          <p:nvPr/>
        </p:nvSpPr>
        <p:spPr>
          <a:xfrm>
            <a:off x="6958025" y="942847"/>
            <a:ext cx="28252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3A9FE6"/>
                </a:solidFill>
                <a:effectLst/>
                <a:uLnTx/>
                <a:uFillTx/>
                <a:latin typeface="a타이틀고딕2" panose="02020600000000000000" pitchFamily="18" charset="-127"/>
                <a:ea typeface="a타이틀고딕2" panose="02020600000000000000" pitchFamily="18" charset="-127"/>
                <a:cs typeface="Cascadia Code SemiBold" panose="020B0609020000020004" pitchFamily="49" charset="0"/>
              </a:rPr>
              <a:t>#Easy #Intuitive #Search</a:t>
            </a:r>
            <a:r>
              <a:rPr lang="en-US" altLang="ko-KR" sz="16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 </a:t>
            </a:r>
            <a:endParaRPr lang="ko-KR" altLang="en-US" dirty="0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F54E723-3903-684E-EC26-C4EBA9CF8493}"/>
              </a:ext>
            </a:extLst>
          </p:cNvPr>
          <p:cNvSpPr txBox="1"/>
          <p:nvPr/>
        </p:nvSpPr>
        <p:spPr>
          <a:xfrm>
            <a:off x="7969314" y="183735"/>
            <a:ext cx="615696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en-US" altLang="ko-KR" sz="2000" b="1" i="1" kern="0" dirty="0">
                <a:latin typeface="+mj-lt"/>
              </a:rPr>
              <a:t>2. </a:t>
            </a:r>
            <a:r>
              <a:rPr lang="ko-KR" altLang="en-US" sz="2000" b="1" i="1" kern="0" dirty="0">
                <a:latin typeface="+mj-lt"/>
              </a:rPr>
              <a:t>해결 방안</a:t>
            </a:r>
            <a:endParaRPr lang="en-US" altLang="ko-KR" sz="2000" b="1" i="1" kern="0" dirty="0">
              <a:latin typeface="+mj-lt"/>
            </a:endParaRPr>
          </a:p>
        </p:txBody>
      </p:sp>
      <p:sp>
        <p:nvSpPr>
          <p:cNvPr id="54" name="액자 53">
            <a:extLst>
              <a:ext uri="{FF2B5EF4-FFF2-40B4-BE49-F238E27FC236}">
                <a16:creationId xmlns:a16="http://schemas.microsoft.com/office/drawing/2014/main" id="{E127D778-E20F-9166-7985-86BD7C4B5066}"/>
              </a:ext>
            </a:extLst>
          </p:cNvPr>
          <p:cNvSpPr/>
          <p:nvPr/>
        </p:nvSpPr>
        <p:spPr>
          <a:xfrm>
            <a:off x="511278" y="1372335"/>
            <a:ext cx="3136490" cy="473032"/>
          </a:xfrm>
          <a:prstGeom prst="frame">
            <a:avLst>
              <a:gd name="adj1" fmla="val 7646"/>
            </a:avLst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2905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 animBg="1"/>
      <p:bldP spid="54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6|3.7|5.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6|3.7|5.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6|3.7|5.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8|6.8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3|13.6|0.5|5.9|1.6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8|6.8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6|3.7|5.4"/>
</p:tagLst>
</file>

<file path=ppt/theme/theme1.xml><?xml version="1.0" encoding="utf-8"?>
<a:theme xmlns:a="http://schemas.openxmlformats.org/drawingml/2006/main" name="9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2933</TotalTime>
  <Words>1048</Words>
  <Application>Microsoft Office PowerPoint</Application>
  <PresentationFormat>와이드스크린</PresentationFormat>
  <Paragraphs>276</Paragraphs>
  <Slides>15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9" baseType="lpstr">
      <vt:lpstr>G마켓 산스 Medium</vt:lpstr>
      <vt:lpstr>a타이틀고딕3</vt:lpstr>
      <vt:lpstr>Arial</vt:lpstr>
      <vt:lpstr>a타이틀고딕1</vt:lpstr>
      <vt:lpstr>G마켓 산스 TTF Bold</vt:lpstr>
      <vt:lpstr>a늘봄</vt:lpstr>
      <vt:lpstr>a타이틀고딕4</vt:lpstr>
      <vt:lpstr>G마켓 산스 Bold</vt:lpstr>
      <vt:lpstr>Arial Nova Light</vt:lpstr>
      <vt:lpstr>맑은 고딕</vt:lpstr>
      <vt:lpstr>a타이틀고딕2</vt:lpstr>
      <vt:lpstr>Wingdings</vt:lpstr>
      <vt:lpstr>G마켓 산스 TTF Medium</vt:lpstr>
      <vt:lpstr>9_Office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박 지연</cp:lastModifiedBy>
  <cp:revision>35</cp:revision>
  <dcterms:created xsi:type="dcterms:W3CDTF">2020-08-06T02:53:42Z</dcterms:created>
  <dcterms:modified xsi:type="dcterms:W3CDTF">2023-02-15T14:26:56Z</dcterms:modified>
</cp:coreProperties>
</file>